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9"/>
  </p:notesMasterIdLst>
  <p:sldIdLst>
    <p:sldId id="277" r:id="rId2"/>
    <p:sldId id="294" r:id="rId3"/>
    <p:sldId id="295" r:id="rId4"/>
    <p:sldId id="296" r:id="rId5"/>
    <p:sldId id="282" r:id="rId6"/>
    <p:sldId id="297" r:id="rId7"/>
    <p:sldId id="283" r:id="rId8"/>
    <p:sldId id="272" r:id="rId9"/>
    <p:sldId id="276" r:id="rId10"/>
    <p:sldId id="258" r:id="rId11"/>
    <p:sldId id="280" r:id="rId12"/>
    <p:sldId id="256" r:id="rId13"/>
    <p:sldId id="304" r:id="rId14"/>
    <p:sldId id="307" r:id="rId15"/>
    <p:sldId id="263" r:id="rId16"/>
    <p:sldId id="259" r:id="rId17"/>
    <p:sldId id="305" r:id="rId18"/>
    <p:sldId id="257" r:id="rId19"/>
    <p:sldId id="306" r:id="rId20"/>
    <p:sldId id="284" r:id="rId21"/>
    <p:sldId id="260" r:id="rId22"/>
    <p:sldId id="275" r:id="rId23"/>
    <p:sldId id="281" r:id="rId24"/>
    <p:sldId id="278" r:id="rId25"/>
    <p:sldId id="261" r:id="rId26"/>
    <p:sldId id="262" r:id="rId27"/>
    <p:sldId id="264" r:id="rId28"/>
    <p:sldId id="303" r:id="rId29"/>
    <p:sldId id="265" r:id="rId30"/>
    <p:sldId id="266" r:id="rId31"/>
    <p:sldId id="267" r:id="rId32"/>
    <p:sldId id="268" r:id="rId33"/>
    <p:sldId id="269" r:id="rId34"/>
    <p:sldId id="270" r:id="rId35"/>
    <p:sldId id="271" r:id="rId36"/>
    <p:sldId id="273" r:id="rId37"/>
    <p:sldId id="274" r:id="rId38"/>
    <p:sldId id="285" r:id="rId39"/>
    <p:sldId id="287" r:id="rId40"/>
    <p:sldId id="288" r:id="rId41"/>
    <p:sldId id="289" r:id="rId42"/>
    <p:sldId id="290" r:id="rId43"/>
    <p:sldId id="291" r:id="rId44"/>
    <p:sldId id="292" r:id="rId45"/>
    <p:sldId id="293" r:id="rId46"/>
    <p:sldId id="298" r:id="rId47"/>
    <p:sldId id="300" r:id="rId48"/>
    <p:sldId id="302" r:id="rId49"/>
    <p:sldId id="308" r:id="rId50"/>
    <p:sldId id="310" r:id="rId51"/>
    <p:sldId id="312" r:id="rId52"/>
    <p:sldId id="314" r:id="rId53"/>
    <p:sldId id="316" r:id="rId54"/>
    <p:sldId id="318" r:id="rId55"/>
    <p:sldId id="320" r:id="rId56"/>
    <p:sldId id="322" r:id="rId57"/>
    <p:sldId id="324" r:id="rId58"/>
  </p:sldIdLst>
  <p:sldSz cx="12192000" cy="6858000"/>
  <p:notesSz cx="6858000" cy="9144000"/>
  <p:embeddedFontLst>
    <p:embeddedFont>
      <p:font typeface="Roboto" panose="020B0604020202020204" charset="0"/>
      <p:regular r:id="rId60"/>
      <p:bold r:id="rId61"/>
      <p:italic r:id="rId62"/>
      <p:boldItalic r:id="rId63"/>
    </p:embeddedFont>
    <p:embeddedFont>
      <p:font typeface="Calibri" panose="020F0502020204030204" pitchFamily="34" charset="0"/>
      <p:regular r:id="rId64"/>
      <p:bold r:id="rId65"/>
      <p:italic r:id="rId66"/>
      <p:boldItalic r:id="rId67"/>
    </p:embeddedFont>
    <p:embeddedFont>
      <p:font typeface="Calibri Light" panose="020F0302020204030204" pitchFamily="34" charset="0"/>
      <p:regular r:id="rId68"/>
      <p:italic r:id="rId69"/>
    </p:embeddedFont>
    <p:embeddedFont>
      <p:font typeface="Roboto Light" panose="020B0604020202020204" charset="0"/>
      <p:regular r:id="rId70"/>
      <p:italic r:id="rId71"/>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font" Target="fonts/font12.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6A39A-B4B9-476F-A4F5-A11B252F3155}" type="datetimeFigureOut">
              <a:rPr lang="ru-RU" smtClean="0"/>
              <a:t>18.06.2020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6A83E7-AA2A-4F53-9CB0-D08DB7A183DB}" type="slidenum">
              <a:rPr lang="ru-RU" smtClean="0"/>
              <a:t>‹#›</a:t>
            </a:fld>
            <a:endParaRPr lang="ru-RU"/>
          </a:p>
        </p:txBody>
      </p:sp>
    </p:spTree>
    <p:extLst>
      <p:ext uri="{BB962C8B-B14F-4D97-AF65-F5344CB8AC3E}">
        <p14:creationId xmlns:p14="http://schemas.microsoft.com/office/powerpoint/2010/main" val="1986905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11</a:t>
            </a:fld>
            <a:endParaRPr lang="ru-RU"/>
          </a:p>
        </p:txBody>
      </p:sp>
    </p:spTree>
    <p:extLst>
      <p:ext uri="{BB962C8B-B14F-4D97-AF65-F5344CB8AC3E}">
        <p14:creationId xmlns:p14="http://schemas.microsoft.com/office/powerpoint/2010/main" val="795450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22</a:t>
            </a:fld>
            <a:endParaRPr lang="ru-RU"/>
          </a:p>
        </p:txBody>
      </p:sp>
    </p:spTree>
    <p:extLst>
      <p:ext uri="{BB962C8B-B14F-4D97-AF65-F5344CB8AC3E}">
        <p14:creationId xmlns:p14="http://schemas.microsoft.com/office/powerpoint/2010/main" val="61048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23</a:t>
            </a:fld>
            <a:endParaRPr lang="ru-RU"/>
          </a:p>
        </p:txBody>
      </p:sp>
    </p:spTree>
    <p:extLst>
      <p:ext uri="{BB962C8B-B14F-4D97-AF65-F5344CB8AC3E}">
        <p14:creationId xmlns:p14="http://schemas.microsoft.com/office/powerpoint/2010/main" val="1343896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24</a:t>
            </a:fld>
            <a:endParaRPr lang="ru-RU"/>
          </a:p>
        </p:txBody>
      </p:sp>
    </p:spTree>
    <p:extLst>
      <p:ext uri="{BB962C8B-B14F-4D97-AF65-F5344CB8AC3E}">
        <p14:creationId xmlns:p14="http://schemas.microsoft.com/office/powerpoint/2010/main" val="1605308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25</a:t>
            </a:fld>
            <a:endParaRPr lang="ru-RU"/>
          </a:p>
        </p:txBody>
      </p:sp>
    </p:spTree>
    <p:extLst>
      <p:ext uri="{BB962C8B-B14F-4D97-AF65-F5344CB8AC3E}">
        <p14:creationId xmlns:p14="http://schemas.microsoft.com/office/powerpoint/2010/main" val="1082656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26</a:t>
            </a:fld>
            <a:endParaRPr lang="ru-RU"/>
          </a:p>
        </p:txBody>
      </p:sp>
    </p:spTree>
    <p:extLst>
      <p:ext uri="{BB962C8B-B14F-4D97-AF65-F5344CB8AC3E}">
        <p14:creationId xmlns:p14="http://schemas.microsoft.com/office/powerpoint/2010/main" val="440868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27</a:t>
            </a:fld>
            <a:endParaRPr lang="ru-RU"/>
          </a:p>
        </p:txBody>
      </p:sp>
    </p:spTree>
    <p:extLst>
      <p:ext uri="{BB962C8B-B14F-4D97-AF65-F5344CB8AC3E}">
        <p14:creationId xmlns:p14="http://schemas.microsoft.com/office/powerpoint/2010/main" val="1111294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28</a:t>
            </a:fld>
            <a:endParaRPr lang="ru-RU"/>
          </a:p>
        </p:txBody>
      </p:sp>
    </p:spTree>
    <p:extLst>
      <p:ext uri="{BB962C8B-B14F-4D97-AF65-F5344CB8AC3E}">
        <p14:creationId xmlns:p14="http://schemas.microsoft.com/office/powerpoint/2010/main" val="3577067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29</a:t>
            </a:fld>
            <a:endParaRPr lang="ru-RU"/>
          </a:p>
        </p:txBody>
      </p:sp>
    </p:spTree>
    <p:extLst>
      <p:ext uri="{BB962C8B-B14F-4D97-AF65-F5344CB8AC3E}">
        <p14:creationId xmlns:p14="http://schemas.microsoft.com/office/powerpoint/2010/main" val="191431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30</a:t>
            </a:fld>
            <a:endParaRPr lang="ru-RU"/>
          </a:p>
        </p:txBody>
      </p:sp>
    </p:spTree>
    <p:extLst>
      <p:ext uri="{BB962C8B-B14F-4D97-AF65-F5344CB8AC3E}">
        <p14:creationId xmlns:p14="http://schemas.microsoft.com/office/powerpoint/2010/main" val="2708059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31</a:t>
            </a:fld>
            <a:endParaRPr lang="ru-RU"/>
          </a:p>
        </p:txBody>
      </p:sp>
    </p:spTree>
    <p:extLst>
      <p:ext uri="{BB962C8B-B14F-4D97-AF65-F5344CB8AC3E}">
        <p14:creationId xmlns:p14="http://schemas.microsoft.com/office/powerpoint/2010/main" val="2287821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13</a:t>
            </a:fld>
            <a:endParaRPr lang="ru-RU"/>
          </a:p>
        </p:txBody>
      </p:sp>
    </p:spTree>
    <p:extLst>
      <p:ext uri="{BB962C8B-B14F-4D97-AF65-F5344CB8AC3E}">
        <p14:creationId xmlns:p14="http://schemas.microsoft.com/office/powerpoint/2010/main" val="2658925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32</a:t>
            </a:fld>
            <a:endParaRPr lang="ru-RU"/>
          </a:p>
        </p:txBody>
      </p:sp>
    </p:spTree>
    <p:extLst>
      <p:ext uri="{BB962C8B-B14F-4D97-AF65-F5344CB8AC3E}">
        <p14:creationId xmlns:p14="http://schemas.microsoft.com/office/powerpoint/2010/main" val="2135677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33</a:t>
            </a:fld>
            <a:endParaRPr lang="ru-RU"/>
          </a:p>
        </p:txBody>
      </p:sp>
    </p:spTree>
    <p:extLst>
      <p:ext uri="{BB962C8B-B14F-4D97-AF65-F5344CB8AC3E}">
        <p14:creationId xmlns:p14="http://schemas.microsoft.com/office/powerpoint/2010/main" val="485657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34</a:t>
            </a:fld>
            <a:endParaRPr lang="ru-RU"/>
          </a:p>
        </p:txBody>
      </p:sp>
    </p:spTree>
    <p:extLst>
      <p:ext uri="{BB962C8B-B14F-4D97-AF65-F5344CB8AC3E}">
        <p14:creationId xmlns:p14="http://schemas.microsoft.com/office/powerpoint/2010/main" val="757532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35</a:t>
            </a:fld>
            <a:endParaRPr lang="ru-RU"/>
          </a:p>
        </p:txBody>
      </p:sp>
    </p:spTree>
    <p:extLst>
      <p:ext uri="{BB962C8B-B14F-4D97-AF65-F5344CB8AC3E}">
        <p14:creationId xmlns:p14="http://schemas.microsoft.com/office/powerpoint/2010/main" val="1933767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36</a:t>
            </a:fld>
            <a:endParaRPr lang="ru-RU"/>
          </a:p>
        </p:txBody>
      </p:sp>
    </p:spTree>
    <p:extLst>
      <p:ext uri="{BB962C8B-B14F-4D97-AF65-F5344CB8AC3E}">
        <p14:creationId xmlns:p14="http://schemas.microsoft.com/office/powerpoint/2010/main" val="1256592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37</a:t>
            </a:fld>
            <a:endParaRPr lang="ru-RU"/>
          </a:p>
        </p:txBody>
      </p:sp>
    </p:spTree>
    <p:extLst>
      <p:ext uri="{BB962C8B-B14F-4D97-AF65-F5344CB8AC3E}">
        <p14:creationId xmlns:p14="http://schemas.microsoft.com/office/powerpoint/2010/main" val="2048387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38</a:t>
            </a:fld>
            <a:endParaRPr lang="ru-RU"/>
          </a:p>
        </p:txBody>
      </p:sp>
    </p:spTree>
    <p:extLst>
      <p:ext uri="{BB962C8B-B14F-4D97-AF65-F5344CB8AC3E}">
        <p14:creationId xmlns:p14="http://schemas.microsoft.com/office/powerpoint/2010/main" val="378235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39</a:t>
            </a:fld>
            <a:endParaRPr lang="ru-RU"/>
          </a:p>
        </p:txBody>
      </p:sp>
    </p:spTree>
    <p:extLst>
      <p:ext uri="{BB962C8B-B14F-4D97-AF65-F5344CB8AC3E}">
        <p14:creationId xmlns:p14="http://schemas.microsoft.com/office/powerpoint/2010/main" val="1687709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40</a:t>
            </a:fld>
            <a:endParaRPr lang="ru-RU"/>
          </a:p>
        </p:txBody>
      </p:sp>
    </p:spTree>
    <p:extLst>
      <p:ext uri="{BB962C8B-B14F-4D97-AF65-F5344CB8AC3E}">
        <p14:creationId xmlns:p14="http://schemas.microsoft.com/office/powerpoint/2010/main" val="3159827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41</a:t>
            </a:fld>
            <a:endParaRPr lang="ru-RU"/>
          </a:p>
        </p:txBody>
      </p:sp>
    </p:spTree>
    <p:extLst>
      <p:ext uri="{BB962C8B-B14F-4D97-AF65-F5344CB8AC3E}">
        <p14:creationId xmlns:p14="http://schemas.microsoft.com/office/powerpoint/2010/main" val="1641597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14</a:t>
            </a:fld>
            <a:endParaRPr lang="ru-RU"/>
          </a:p>
        </p:txBody>
      </p:sp>
    </p:spTree>
    <p:extLst>
      <p:ext uri="{BB962C8B-B14F-4D97-AF65-F5344CB8AC3E}">
        <p14:creationId xmlns:p14="http://schemas.microsoft.com/office/powerpoint/2010/main" val="1719940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42</a:t>
            </a:fld>
            <a:endParaRPr lang="ru-RU"/>
          </a:p>
        </p:txBody>
      </p:sp>
    </p:spTree>
    <p:extLst>
      <p:ext uri="{BB962C8B-B14F-4D97-AF65-F5344CB8AC3E}">
        <p14:creationId xmlns:p14="http://schemas.microsoft.com/office/powerpoint/2010/main" val="807124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43</a:t>
            </a:fld>
            <a:endParaRPr lang="ru-RU"/>
          </a:p>
        </p:txBody>
      </p:sp>
    </p:spTree>
    <p:extLst>
      <p:ext uri="{BB962C8B-B14F-4D97-AF65-F5344CB8AC3E}">
        <p14:creationId xmlns:p14="http://schemas.microsoft.com/office/powerpoint/2010/main" val="4009299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44</a:t>
            </a:fld>
            <a:endParaRPr lang="ru-RU"/>
          </a:p>
        </p:txBody>
      </p:sp>
    </p:spTree>
    <p:extLst>
      <p:ext uri="{BB962C8B-B14F-4D97-AF65-F5344CB8AC3E}">
        <p14:creationId xmlns:p14="http://schemas.microsoft.com/office/powerpoint/2010/main" val="638732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45</a:t>
            </a:fld>
            <a:endParaRPr lang="ru-RU"/>
          </a:p>
        </p:txBody>
      </p:sp>
    </p:spTree>
    <p:extLst>
      <p:ext uri="{BB962C8B-B14F-4D97-AF65-F5344CB8AC3E}">
        <p14:creationId xmlns:p14="http://schemas.microsoft.com/office/powerpoint/2010/main" val="1268780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46</a:t>
            </a:fld>
            <a:endParaRPr lang="ru-RU"/>
          </a:p>
        </p:txBody>
      </p:sp>
    </p:spTree>
    <p:extLst>
      <p:ext uri="{BB962C8B-B14F-4D97-AF65-F5344CB8AC3E}">
        <p14:creationId xmlns:p14="http://schemas.microsoft.com/office/powerpoint/2010/main" val="4274906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47</a:t>
            </a:fld>
            <a:endParaRPr lang="ru-RU"/>
          </a:p>
        </p:txBody>
      </p:sp>
    </p:spTree>
    <p:extLst>
      <p:ext uri="{BB962C8B-B14F-4D97-AF65-F5344CB8AC3E}">
        <p14:creationId xmlns:p14="http://schemas.microsoft.com/office/powerpoint/2010/main" val="2890427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48</a:t>
            </a:fld>
            <a:endParaRPr lang="ru-RU"/>
          </a:p>
        </p:txBody>
      </p:sp>
    </p:spTree>
    <p:extLst>
      <p:ext uri="{BB962C8B-B14F-4D97-AF65-F5344CB8AC3E}">
        <p14:creationId xmlns:p14="http://schemas.microsoft.com/office/powerpoint/2010/main" val="3401888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49</a:t>
            </a:fld>
            <a:endParaRPr lang="ru-RU"/>
          </a:p>
        </p:txBody>
      </p:sp>
    </p:spTree>
    <p:extLst>
      <p:ext uri="{BB962C8B-B14F-4D97-AF65-F5344CB8AC3E}">
        <p14:creationId xmlns:p14="http://schemas.microsoft.com/office/powerpoint/2010/main" val="1467619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50</a:t>
            </a:fld>
            <a:endParaRPr lang="ru-RU"/>
          </a:p>
        </p:txBody>
      </p:sp>
    </p:spTree>
    <p:extLst>
      <p:ext uri="{BB962C8B-B14F-4D97-AF65-F5344CB8AC3E}">
        <p14:creationId xmlns:p14="http://schemas.microsoft.com/office/powerpoint/2010/main" val="1744694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51</a:t>
            </a:fld>
            <a:endParaRPr lang="ru-RU"/>
          </a:p>
        </p:txBody>
      </p:sp>
    </p:spTree>
    <p:extLst>
      <p:ext uri="{BB962C8B-B14F-4D97-AF65-F5344CB8AC3E}">
        <p14:creationId xmlns:p14="http://schemas.microsoft.com/office/powerpoint/2010/main" val="913872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15</a:t>
            </a:fld>
            <a:endParaRPr lang="ru-RU"/>
          </a:p>
        </p:txBody>
      </p:sp>
    </p:spTree>
    <p:extLst>
      <p:ext uri="{BB962C8B-B14F-4D97-AF65-F5344CB8AC3E}">
        <p14:creationId xmlns:p14="http://schemas.microsoft.com/office/powerpoint/2010/main" val="3625001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52</a:t>
            </a:fld>
            <a:endParaRPr lang="ru-RU"/>
          </a:p>
        </p:txBody>
      </p:sp>
    </p:spTree>
    <p:extLst>
      <p:ext uri="{BB962C8B-B14F-4D97-AF65-F5344CB8AC3E}">
        <p14:creationId xmlns:p14="http://schemas.microsoft.com/office/powerpoint/2010/main" val="34758666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53</a:t>
            </a:fld>
            <a:endParaRPr lang="ru-RU"/>
          </a:p>
        </p:txBody>
      </p:sp>
    </p:spTree>
    <p:extLst>
      <p:ext uri="{BB962C8B-B14F-4D97-AF65-F5344CB8AC3E}">
        <p14:creationId xmlns:p14="http://schemas.microsoft.com/office/powerpoint/2010/main" val="35657156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54</a:t>
            </a:fld>
            <a:endParaRPr lang="ru-RU"/>
          </a:p>
        </p:txBody>
      </p:sp>
    </p:spTree>
    <p:extLst>
      <p:ext uri="{BB962C8B-B14F-4D97-AF65-F5344CB8AC3E}">
        <p14:creationId xmlns:p14="http://schemas.microsoft.com/office/powerpoint/2010/main" val="1079689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55</a:t>
            </a:fld>
            <a:endParaRPr lang="ru-RU"/>
          </a:p>
        </p:txBody>
      </p:sp>
    </p:spTree>
    <p:extLst>
      <p:ext uri="{BB962C8B-B14F-4D97-AF65-F5344CB8AC3E}">
        <p14:creationId xmlns:p14="http://schemas.microsoft.com/office/powerpoint/2010/main" val="17780543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56</a:t>
            </a:fld>
            <a:endParaRPr lang="ru-RU"/>
          </a:p>
        </p:txBody>
      </p:sp>
    </p:spTree>
    <p:extLst>
      <p:ext uri="{BB962C8B-B14F-4D97-AF65-F5344CB8AC3E}">
        <p14:creationId xmlns:p14="http://schemas.microsoft.com/office/powerpoint/2010/main" val="1312531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57</a:t>
            </a:fld>
            <a:endParaRPr lang="ru-RU"/>
          </a:p>
        </p:txBody>
      </p:sp>
    </p:spTree>
    <p:extLst>
      <p:ext uri="{BB962C8B-B14F-4D97-AF65-F5344CB8AC3E}">
        <p14:creationId xmlns:p14="http://schemas.microsoft.com/office/powerpoint/2010/main" val="878627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16</a:t>
            </a:fld>
            <a:endParaRPr lang="ru-RU"/>
          </a:p>
        </p:txBody>
      </p:sp>
    </p:spTree>
    <p:extLst>
      <p:ext uri="{BB962C8B-B14F-4D97-AF65-F5344CB8AC3E}">
        <p14:creationId xmlns:p14="http://schemas.microsoft.com/office/powerpoint/2010/main" val="630389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17</a:t>
            </a:fld>
            <a:endParaRPr lang="ru-RU"/>
          </a:p>
        </p:txBody>
      </p:sp>
    </p:spTree>
    <p:extLst>
      <p:ext uri="{BB962C8B-B14F-4D97-AF65-F5344CB8AC3E}">
        <p14:creationId xmlns:p14="http://schemas.microsoft.com/office/powerpoint/2010/main" val="1243799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19</a:t>
            </a:fld>
            <a:endParaRPr lang="ru-RU"/>
          </a:p>
        </p:txBody>
      </p:sp>
    </p:spTree>
    <p:extLst>
      <p:ext uri="{BB962C8B-B14F-4D97-AF65-F5344CB8AC3E}">
        <p14:creationId xmlns:p14="http://schemas.microsoft.com/office/powerpoint/2010/main" val="1303143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20</a:t>
            </a:fld>
            <a:endParaRPr lang="ru-RU"/>
          </a:p>
        </p:txBody>
      </p:sp>
    </p:spTree>
    <p:extLst>
      <p:ext uri="{BB962C8B-B14F-4D97-AF65-F5344CB8AC3E}">
        <p14:creationId xmlns:p14="http://schemas.microsoft.com/office/powerpoint/2010/main" val="3358913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6A83E7-AA2A-4F53-9CB0-D08DB7A183DB}" type="slidenum">
              <a:rPr lang="ru-RU" smtClean="0"/>
              <a:t>21</a:t>
            </a:fld>
            <a:endParaRPr lang="ru-RU"/>
          </a:p>
        </p:txBody>
      </p:sp>
    </p:spTree>
    <p:extLst>
      <p:ext uri="{BB962C8B-B14F-4D97-AF65-F5344CB8AC3E}">
        <p14:creationId xmlns:p14="http://schemas.microsoft.com/office/powerpoint/2010/main" val="3622298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B2233EF6-D71E-4085-9CDE-39ADFEEE2540}" type="datetimeFigureOut">
              <a:rPr lang="ru-RU" smtClean="0"/>
              <a:t>18.06.2020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9C32AC-1469-49A5-B0E0-D223A2E63AFF}" type="slidenum">
              <a:rPr lang="ru-RU" smtClean="0"/>
              <a:t>‹#›</a:t>
            </a:fld>
            <a:endParaRPr lang="ru-RU"/>
          </a:p>
        </p:txBody>
      </p:sp>
    </p:spTree>
    <p:extLst>
      <p:ext uri="{BB962C8B-B14F-4D97-AF65-F5344CB8AC3E}">
        <p14:creationId xmlns:p14="http://schemas.microsoft.com/office/powerpoint/2010/main" val="3710413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2233EF6-D71E-4085-9CDE-39ADFEEE2540}" type="datetimeFigureOut">
              <a:rPr lang="ru-RU" smtClean="0"/>
              <a:t>18.06.2020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9C32AC-1469-49A5-B0E0-D223A2E63AFF}" type="slidenum">
              <a:rPr lang="ru-RU" smtClean="0"/>
              <a:t>‹#›</a:t>
            </a:fld>
            <a:endParaRPr lang="ru-RU"/>
          </a:p>
        </p:txBody>
      </p:sp>
    </p:spTree>
    <p:extLst>
      <p:ext uri="{BB962C8B-B14F-4D97-AF65-F5344CB8AC3E}">
        <p14:creationId xmlns:p14="http://schemas.microsoft.com/office/powerpoint/2010/main" val="1094880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2233EF6-D71E-4085-9CDE-39ADFEEE2540}" type="datetimeFigureOut">
              <a:rPr lang="ru-RU" smtClean="0"/>
              <a:t>18.06.2020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9C32AC-1469-49A5-B0E0-D223A2E63AFF}" type="slidenum">
              <a:rPr lang="ru-RU" smtClean="0"/>
              <a:t>‹#›</a:t>
            </a:fld>
            <a:endParaRPr lang="ru-RU"/>
          </a:p>
        </p:txBody>
      </p:sp>
    </p:spTree>
    <p:extLst>
      <p:ext uri="{BB962C8B-B14F-4D97-AF65-F5344CB8AC3E}">
        <p14:creationId xmlns:p14="http://schemas.microsoft.com/office/powerpoint/2010/main" val="2662313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2233EF6-D71E-4085-9CDE-39ADFEEE2540}" type="datetimeFigureOut">
              <a:rPr lang="ru-RU" smtClean="0"/>
              <a:t>18.06.2020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9C32AC-1469-49A5-B0E0-D223A2E63AFF}" type="slidenum">
              <a:rPr lang="ru-RU" smtClean="0"/>
              <a:t>‹#›</a:t>
            </a:fld>
            <a:endParaRPr lang="ru-RU"/>
          </a:p>
        </p:txBody>
      </p:sp>
    </p:spTree>
    <p:extLst>
      <p:ext uri="{BB962C8B-B14F-4D97-AF65-F5344CB8AC3E}">
        <p14:creationId xmlns:p14="http://schemas.microsoft.com/office/powerpoint/2010/main" val="84244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2233EF6-D71E-4085-9CDE-39ADFEEE2540}" type="datetimeFigureOut">
              <a:rPr lang="ru-RU" smtClean="0"/>
              <a:t>18.06.2020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9C32AC-1469-49A5-B0E0-D223A2E63AFF}" type="slidenum">
              <a:rPr lang="ru-RU" smtClean="0"/>
              <a:t>‹#›</a:t>
            </a:fld>
            <a:endParaRPr lang="ru-RU"/>
          </a:p>
        </p:txBody>
      </p:sp>
    </p:spTree>
    <p:extLst>
      <p:ext uri="{BB962C8B-B14F-4D97-AF65-F5344CB8AC3E}">
        <p14:creationId xmlns:p14="http://schemas.microsoft.com/office/powerpoint/2010/main" val="1205821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2233EF6-D71E-4085-9CDE-39ADFEEE2540}" type="datetimeFigureOut">
              <a:rPr lang="ru-RU" smtClean="0"/>
              <a:t>18.06.2020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9C32AC-1469-49A5-B0E0-D223A2E63AFF}" type="slidenum">
              <a:rPr lang="ru-RU" smtClean="0"/>
              <a:t>‹#›</a:t>
            </a:fld>
            <a:endParaRPr lang="ru-RU"/>
          </a:p>
        </p:txBody>
      </p:sp>
    </p:spTree>
    <p:extLst>
      <p:ext uri="{BB962C8B-B14F-4D97-AF65-F5344CB8AC3E}">
        <p14:creationId xmlns:p14="http://schemas.microsoft.com/office/powerpoint/2010/main" val="4168636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2233EF6-D71E-4085-9CDE-39ADFEEE2540}" type="datetimeFigureOut">
              <a:rPr lang="ru-RU" smtClean="0"/>
              <a:t>18.06.2020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C9C32AC-1469-49A5-B0E0-D223A2E63AFF}" type="slidenum">
              <a:rPr lang="ru-RU" smtClean="0"/>
              <a:t>‹#›</a:t>
            </a:fld>
            <a:endParaRPr lang="ru-RU"/>
          </a:p>
        </p:txBody>
      </p:sp>
    </p:spTree>
    <p:extLst>
      <p:ext uri="{BB962C8B-B14F-4D97-AF65-F5344CB8AC3E}">
        <p14:creationId xmlns:p14="http://schemas.microsoft.com/office/powerpoint/2010/main" val="21322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2233EF6-D71E-4085-9CDE-39ADFEEE2540}" type="datetimeFigureOut">
              <a:rPr lang="ru-RU" smtClean="0"/>
              <a:t>18.06.2020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C9C32AC-1469-49A5-B0E0-D223A2E63AFF}" type="slidenum">
              <a:rPr lang="ru-RU" smtClean="0"/>
              <a:t>‹#›</a:t>
            </a:fld>
            <a:endParaRPr lang="ru-RU"/>
          </a:p>
        </p:txBody>
      </p:sp>
    </p:spTree>
    <p:extLst>
      <p:ext uri="{BB962C8B-B14F-4D97-AF65-F5344CB8AC3E}">
        <p14:creationId xmlns:p14="http://schemas.microsoft.com/office/powerpoint/2010/main" val="2594609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2233EF6-D71E-4085-9CDE-39ADFEEE2540}" type="datetimeFigureOut">
              <a:rPr lang="ru-RU" smtClean="0"/>
              <a:t>18.06.2020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C9C32AC-1469-49A5-B0E0-D223A2E63AFF}" type="slidenum">
              <a:rPr lang="ru-RU" smtClean="0"/>
              <a:t>‹#›</a:t>
            </a:fld>
            <a:endParaRPr lang="ru-RU"/>
          </a:p>
        </p:txBody>
      </p:sp>
    </p:spTree>
    <p:extLst>
      <p:ext uri="{BB962C8B-B14F-4D97-AF65-F5344CB8AC3E}">
        <p14:creationId xmlns:p14="http://schemas.microsoft.com/office/powerpoint/2010/main" val="3681883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2233EF6-D71E-4085-9CDE-39ADFEEE2540}" type="datetimeFigureOut">
              <a:rPr lang="ru-RU" smtClean="0"/>
              <a:t>18.06.2020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9C32AC-1469-49A5-B0E0-D223A2E63AFF}" type="slidenum">
              <a:rPr lang="ru-RU" smtClean="0"/>
              <a:t>‹#›</a:t>
            </a:fld>
            <a:endParaRPr lang="ru-RU"/>
          </a:p>
        </p:txBody>
      </p:sp>
    </p:spTree>
    <p:extLst>
      <p:ext uri="{BB962C8B-B14F-4D97-AF65-F5344CB8AC3E}">
        <p14:creationId xmlns:p14="http://schemas.microsoft.com/office/powerpoint/2010/main" val="300504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2233EF6-D71E-4085-9CDE-39ADFEEE2540}" type="datetimeFigureOut">
              <a:rPr lang="ru-RU" smtClean="0"/>
              <a:t>18.06.2020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9C32AC-1469-49A5-B0E0-D223A2E63AFF}" type="slidenum">
              <a:rPr lang="ru-RU" smtClean="0"/>
              <a:t>‹#›</a:t>
            </a:fld>
            <a:endParaRPr lang="ru-RU"/>
          </a:p>
        </p:txBody>
      </p:sp>
    </p:spTree>
    <p:extLst>
      <p:ext uri="{BB962C8B-B14F-4D97-AF65-F5344CB8AC3E}">
        <p14:creationId xmlns:p14="http://schemas.microsoft.com/office/powerpoint/2010/main" val="289697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233EF6-D71E-4085-9CDE-39ADFEEE2540}" type="datetimeFigureOut">
              <a:rPr lang="ru-RU" smtClean="0"/>
              <a:t>18.06.2020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C32AC-1469-49A5-B0E0-D223A2E63AFF}" type="slidenum">
              <a:rPr lang="ru-RU" smtClean="0"/>
              <a:t>‹#›</a:t>
            </a:fld>
            <a:endParaRPr lang="ru-RU"/>
          </a:p>
        </p:txBody>
      </p:sp>
    </p:spTree>
    <p:extLst>
      <p:ext uri="{BB962C8B-B14F-4D97-AF65-F5344CB8AC3E}">
        <p14:creationId xmlns:p14="http://schemas.microsoft.com/office/powerpoint/2010/main" val="2762434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1.jpeg"/><Relationship Id="rId7"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5.png"/><Relationship Id="rId9"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jpg"/></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1.jpeg"/><Relationship Id="rId7"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4.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1.jpeg"/><Relationship Id="rId7" Type="http://schemas.openxmlformats.org/officeDocument/2006/relationships/image" Target="../media/image59.jpg"/><Relationship Id="rId12"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8.jpeg"/><Relationship Id="rId11" Type="http://schemas.openxmlformats.org/officeDocument/2006/relationships/image" Target="../media/image63.jpg"/><Relationship Id="rId5" Type="http://schemas.openxmlformats.org/officeDocument/2006/relationships/image" Target="../media/image57.jpg"/><Relationship Id="rId10" Type="http://schemas.openxmlformats.org/officeDocument/2006/relationships/image" Target="../media/image62.jpg"/><Relationship Id="rId4" Type="http://schemas.openxmlformats.org/officeDocument/2006/relationships/image" Target="../media/image5.png"/><Relationship Id="rId9" Type="http://schemas.openxmlformats.org/officeDocument/2006/relationships/image" Target="../media/image61.jp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jpeg"/><Relationship Id="rId7"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1.jpeg"/><Relationship Id="rId7" Type="http://schemas.openxmlformats.org/officeDocument/2006/relationships/image" Target="../media/image7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48.png"/><Relationship Id="rId10" Type="http://schemas.openxmlformats.org/officeDocument/2006/relationships/image" Target="../media/image75.jpg"/><Relationship Id="rId4" Type="http://schemas.openxmlformats.org/officeDocument/2006/relationships/image" Target="../media/image5.png"/><Relationship Id="rId9" Type="http://schemas.openxmlformats.org/officeDocument/2006/relationships/image" Target="../media/image74.jpg"/></Relationships>
</file>

<file path=ppt/slides/_rels/slide18.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5.png"/><Relationship Id="rId7" Type="http://schemas.openxmlformats.org/officeDocument/2006/relationships/image" Target="../media/image7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1.jpeg"/><Relationship Id="rId7" Type="http://schemas.openxmlformats.org/officeDocument/2006/relationships/image" Target="../media/image8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5.png"/><Relationship Id="rId9" Type="http://schemas.openxmlformats.org/officeDocument/2006/relationships/image" Target="../media/image8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jpeg"/><Relationship Id="rId7"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jpe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5.png"/><Relationship Id="rId9"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9.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8.jpg"/><Relationship Id="rId5" Type="http://schemas.openxmlformats.org/officeDocument/2006/relationships/image" Target="../media/image48.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jp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105.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8.xml.rels><?xml version="1.0" encoding="UTF-8" standalone="yes"?>
<Relationships xmlns="http://schemas.openxmlformats.org/package/2006/relationships"><Relationship Id="rId8" Type="http://schemas.openxmlformats.org/officeDocument/2006/relationships/image" Target="../media/image112.jpg"/><Relationship Id="rId3" Type="http://schemas.openxmlformats.org/officeDocument/2006/relationships/image" Target="../media/image1.jpeg"/><Relationship Id="rId7" Type="http://schemas.openxmlformats.org/officeDocument/2006/relationships/image" Target="../media/image111.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10.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jpeg"/><Relationship Id="rId7"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jp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2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jpeg"/><Relationship Id="rId7" Type="http://schemas.openxmlformats.org/officeDocument/2006/relationships/image" Target="../media/image12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13.png"/><Relationship Id="rId10" Type="http://schemas.openxmlformats.org/officeDocument/2006/relationships/image" Target="../media/image129.png"/><Relationship Id="rId4" Type="http://schemas.openxmlformats.org/officeDocument/2006/relationships/image" Target="../media/image5.png"/><Relationship Id="rId9" Type="http://schemas.openxmlformats.org/officeDocument/2006/relationships/image" Target="../media/image128.png"/></Relationships>
</file>

<file path=ppt/slides/_rels/slide34.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jpeg"/><Relationship Id="rId7" Type="http://schemas.openxmlformats.org/officeDocument/2006/relationships/image" Target="../media/image13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13.png"/><Relationship Id="rId4" Type="http://schemas.openxmlformats.org/officeDocument/2006/relationships/image" Target="../media/image5.png"/><Relationship Id="rId9" Type="http://schemas.openxmlformats.org/officeDocument/2006/relationships/image" Target="../media/image133.png"/></Relationships>
</file>

<file path=ppt/slides/_rels/slide35.xml.rels><?xml version="1.0" encoding="UTF-8" standalone="yes"?>
<Relationships xmlns="http://schemas.openxmlformats.org/package/2006/relationships"><Relationship Id="rId8" Type="http://schemas.openxmlformats.org/officeDocument/2006/relationships/image" Target="../media/image137.jpg"/><Relationship Id="rId3" Type="http://schemas.openxmlformats.org/officeDocument/2006/relationships/image" Target="../media/image1.jpeg"/><Relationship Id="rId7" Type="http://schemas.openxmlformats.org/officeDocument/2006/relationships/image" Target="../media/image13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5.png"/><Relationship Id="rId9" Type="http://schemas.openxmlformats.org/officeDocument/2006/relationships/image" Target="../media/image138.jpg"/></Relationships>
</file>

<file path=ppt/slides/_rels/slide36.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jpeg"/><Relationship Id="rId7" Type="http://schemas.openxmlformats.org/officeDocument/2006/relationships/image" Target="../media/image14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gif"/><Relationship Id="rId4" Type="http://schemas.openxmlformats.org/officeDocument/2006/relationships/image" Target="../media/image5.png"/><Relationship Id="rId9" Type="http://schemas.openxmlformats.org/officeDocument/2006/relationships/image" Target="../media/image143.png"/></Relationships>
</file>

<file path=ppt/slides/_rels/slide37.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jpeg"/><Relationship Id="rId7" Type="http://schemas.openxmlformats.org/officeDocument/2006/relationships/image" Target="../media/image145.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0.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jpeg"/><Relationship Id="rId7" Type="http://schemas.openxmlformats.org/officeDocument/2006/relationships/image" Target="../media/image14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48.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5.png"/><Relationship Id="rId9" Type="http://schemas.openxmlformats.org/officeDocument/2006/relationships/image" Target="../media/image151.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7.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56.png"/><Relationship Id="rId5" Type="http://schemas.openxmlformats.org/officeDocument/2006/relationships/image" Target="../media/image154.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6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jpeg"/><Relationship Id="rId7" Type="http://schemas.openxmlformats.org/officeDocument/2006/relationships/image" Target="../media/image16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jpeg"/><Relationship Id="rId7" Type="http://schemas.openxmlformats.org/officeDocument/2006/relationships/image" Target="../media/image16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66.png"/><Relationship Id="rId5" Type="http://schemas.openxmlformats.org/officeDocument/2006/relationships/image" Target="../media/image113.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jpeg"/><Relationship Id="rId7" Type="http://schemas.openxmlformats.org/officeDocument/2006/relationships/image" Target="../media/image17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69.png"/><Relationship Id="rId5" Type="http://schemas.openxmlformats.org/officeDocument/2006/relationships/image" Target="../media/image113.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jpeg"/><Relationship Id="rId7" Type="http://schemas.openxmlformats.org/officeDocument/2006/relationships/image" Target="../media/image174.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73.jpeg"/><Relationship Id="rId5" Type="http://schemas.openxmlformats.org/officeDocument/2006/relationships/image" Target="../media/image172.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jpeg"/><Relationship Id="rId7" Type="http://schemas.openxmlformats.org/officeDocument/2006/relationships/image" Target="../media/image178.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77.jpg"/><Relationship Id="rId5" Type="http://schemas.openxmlformats.org/officeDocument/2006/relationships/image" Target="../media/image176.png"/><Relationship Id="rId4" Type="http://schemas.openxmlformats.org/officeDocument/2006/relationships/image" Target="../media/image5.png"/><Relationship Id="rId9" Type="http://schemas.openxmlformats.org/officeDocument/2006/relationships/image" Target="../media/image113.png"/></Relationships>
</file>

<file path=ppt/slides/_rels/slide48.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jpeg"/><Relationship Id="rId7" Type="http://schemas.openxmlformats.org/officeDocument/2006/relationships/image" Target="../media/image181.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80.jpg"/><Relationship Id="rId5" Type="http://schemas.openxmlformats.org/officeDocument/2006/relationships/image" Target="../media/image179.jp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184.JPG"/><Relationship Id="rId3" Type="http://schemas.openxmlformats.org/officeDocument/2006/relationships/image" Target="../media/image1.jpeg"/><Relationship Id="rId7" Type="http://schemas.openxmlformats.org/officeDocument/2006/relationships/image" Target="../media/image183.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82.png"/><Relationship Id="rId5" Type="http://schemas.openxmlformats.org/officeDocument/2006/relationships/image" Target="../media/image17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jpeg"/><Relationship Id="rId7" Type="http://schemas.openxmlformats.org/officeDocument/2006/relationships/image" Target="../media/image187.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jpeg"/><Relationship Id="rId7" Type="http://schemas.openxmlformats.org/officeDocument/2006/relationships/image" Target="../media/image19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jpeg"/><Relationship Id="rId7" Type="http://schemas.openxmlformats.org/officeDocument/2006/relationships/image" Target="../media/image19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jpeg"/><Relationship Id="rId7" Type="http://schemas.openxmlformats.org/officeDocument/2006/relationships/image" Target="../media/image199.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jpeg"/><Relationship Id="rId7" Type="http://schemas.openxmlformats.org/officeDocument/2006/relationships/image" Target="../media/image203.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1.jpeg"/><Relationship Id="rId7" Type="http://schemas.openxmlformats.org/officeDocument/2006/relationships/image" Target="../media/image207.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1.jpeg"/><Relationship Id="rId7" Type="http://schemas.openxmlformats.org/officeDocument/2006/relationships/image" Target="../media/image211.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14.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13.png"/><Relationship Id="rId5" Type="http://schemas.openxmlformats.org/officeDocument/2006/relationships/image" Target="../media/image19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7.jpeg"/><Relationship Id="rId3" Type="http://schemas.openxmlformats.org/officeDocument/2006/relationships/image" Target="../media/image1.jpeg"/><Relationship Id="rId7" Type="http://schemas.openxmlformats.org/officeDocument/2006/relationships/image" Target="../media/image13.jpeg"/><Relationship Id="rId12" Type="http://schemas.openxmlformats.org/officeDocument/2006/relationships/image" Target="../media/image10.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2.jpeg"/><Relationship Id="rId11" Type="http://schemas.openxmlformats.org/officeDocument/2006/relationships/oleObject" Target="../embeddings/oleObject1.bin"/><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5.pn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1.jpeg"/><Relationship Id="rId16"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641" y="2795297"/>
            <a:ext cx="1835317" cy="728883"/>
          </a:xfrm>
          <a:prstGeom prst="rect">
            <a:avLst/>
          </a:prstGeom>
        </p:spPr>
      </p:pic>
      <p:sp>
        <p:nvSpPr>
          <p:cNvPr id="5" name="TextBox 4"/>
          <p:cNvSpPr txBox="1"/>
          <p:nvPr/>
        </p:nvSpPr>
        <p:spPr>
          <a:xfrm>
            <a:off x="5418972" y="3708664"/>
            <a:ext cx="1010653" cy="400110"/>
          </a:xfrm>
          <a:prstGeom prst="rect">
            <a:avLst/>
          </a:prstGeom>
          <a:noFill/>
        </p:spPr>
        <p:txBody>
          <a:bodyPr wrap="square" rtlCol="0">
            <a:spAutoFit/>
          </a:bodyPr>
          <a:lstStyle/>
          <a:p>
            <a:r>
              <a:rPr lang="en-US" sz="2000" dirty="0">
                <a:solidFill>
                  <a:srgbClr val="006FB5"/>
                </a:solidFill>
              </a:rPr>
              <a:t>svc.kz</a:t>
            </a:r>
            <a:endParaRPr lang="ru-RU" sz="2000" dirty="0">
              <a:solidFill>
                <a:srgbClr val="006FB5"/>
              </a:solidFill>
            </a:endParaRPr>
          </a:p>
        </p:txBody>
      </p:sp>
    </p:spTree>
    <p:extLst>
      <p:ext uri="{BB962C8B-B14F-4D97-AF65-F5344CB8AC3E}">
        <p14:creationId xmlns:p14="http://schemas.microsoft.com/office/powerpoint/2010/main" val="2864819606"/>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7" name="Рисунок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pic>
        <p:nvPicPr>
          <p:cNvPr id="38918" name="Рисунок 3"/>
          <p:cNvPicPr>
            <a:picLocks noChangeAspect="1"/>
          </p:cNvPicPr>
          <p:nvPr/>
        </p:nvPicPr>
        <p:blipFill>
          <a:blip r:embed="rId4">
            <a:extLst>
              <a:ext uri="{28A0092B-C50C-407E-A947-70E740481C1C}">
                <a14:useLocalDpi xmlns:a14="http://schemas.microsoft.com/office/drawing/2010/main" val="0"/>
              </a:ext>
            </a:extLst>
          </a:blip>
          <a:srcRect l="10181" t="31929" r="9746" b="33005"/>
          <a:stretch>
            <a:fillRect/>
          </a:stretch>
        </p:blipFill>
        <p:spPr bwMode="auto">
          <a:xfrm>
            <a:off x="3170121" y="5884994"/>
            <a:ext cx="2062921" cy="42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Рисунок 4"/>
          <p:cNvPicPr>
            <a:picLocks noChangeAspect="1"/>
          </p:cNvPicPr>
          <p:nvPr/>
        </p:nvPicPr>
        <p:blipFill>
          <a:blip r:embed="rId5">
            <a:extLst>
              <a:ext uri="{28A0092B-C50C-407E-A947-70E740481C1C}">
                <a14:useLocalDpi xmlns:a14="http://schemas.microsoft.com/office/drawing/2010/main" val="0"/>
              </a:ext>
            </a:extLst>
          </a:blip>
          <a:srcRect l="20329" t="6906" r="29601" b="11784"/>
          <a:stretch>
            <a:fillRect/>
          </a:stretch>
        </p:blipFill>
        <p:spPr bwMode="auto">
          <a:xfrm>
            <a:off x="1794946" y="5595871"/>
            <a:ext cx="99377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Рисунок 13"/>
          <p:cNvPicPr>
            <a:picLocks noChangeAspect="1"/>
          </p:cNvPicPr>
          <p:nvPr/>
        </p:nvPicPr>
        <p:blipFill>
          <a:blip r:embed="rId6">
            <a:extLst>
              <a:ext uri="{28A0092B-C50C-407E-A947-70E740481C1C}">
                <a14:useLocalDpi xmlns:a14="http://schemas.microsoft.com/office/drawing/2010/main" val="0"/>
              </a:ext>
            </a:extLst>
          </a:blip>
          <a:srcRect t="18167" b="31718"/>
          <a:stretch>
            <a:fillRect/>
          </a:stretch>
        </p:blipFill>
        <p:spPr bwMode="auto">
          <a:xfrm>
            <a:off x="3034799" y="4763371"/>
            <a:ext cx="2490257" cy="69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Рисунок 15"/>
          <p:cNvPicPr>
            <a:picLocks noChangeAspect="1"/>
          </p:cNvPicPr>
          <p:nvPr/>
        </p:nvPicPr>
        <p:blipFill>
          <a:blip r:embed="rId7">
            <a:extLst>
              <a:ext uri="{28A0092B-C50C-407E-A947-70E740481C1C}">
                <a14:useLocalDpi xmlns:a14="http://schemas.microsoft.com/office/drawing/2010/main" val="0"/>
              </a:ext>
            </a:extLst>
          </a:blip>
          <a:srcRect b="52216"/>
          <a:stretch>
            <a:fillRect/>
          </a:stretch>
        </p:blipFill>
        <p:spPr bwMode="auto">
          <a:xfrm>
            <a:off x="6220639" y="4763371"/>
            <a:ext cx="2511725" cy="69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Рисунок 16"/>
          <p:cNvPicPr>
            <a:picLocks noChangeAspect="1"/>
          </p:cNvPicPr>
          <p:nvPr/>
        </p:nvPicPr>
        <p:blipFill>
          <a:blip r:embed="rId8" cstate="print">
            <a:extLst>
              <a:ext uri="{28A0092B-C50C-407E-A947-70E740481C1C}">
                <a14:useLocalDpi xmlns:a14="http://schemas.microsoft.com/office/drawing/2010/main" val="0"/>
              </a:ext>
            </a:extLst>
          </a:blip>
          <a:srcRect l="16327" t="4721" r="20798" b="4721"/>
          <a:stretch>
            <a:fillRect/>
          </a:stretch>
        </p:blipFill>
        <p:spPr bwMode="auto">
          <a:xfrm>
            <a:off x="660730" y="5639747"/>
            <a:ext cx="957839" cy="94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Объект 2"/>
          <p:cNvSpPr txBox="1">
            <a:spLocks/>
          </p:cNvSpPr>
          <p:nvPr/>
        </p:nvSpPr>
        <p:spPr bwMode="auto">
          <a:xfrm>
            <a:off x="434257" y="1017627"/>
            <a:ext cx="11573016" cy="367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defRPr/>
            </a:pPr>
            <a: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2015 - </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РГП на ПХВ «Инженерный центр Хозяйственного управления Парламента Республики Казахстан»</a:t>
            </a:r>
            <a:b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br>
            <a: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2016</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/2017/2018</a:t>
            </a:r>
            <a: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ЕНПФ</a:t>
            </a:r>
            <a:b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br>
            <a: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2014/2015/2016/2017/2018 - </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АО "</a:t>
            </a:r>
            <a:r>
              <a:rPr lang="ru-RU" sz="11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Казпочта</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b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br>
            <a: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2014 - </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ГУ "Комитет по статистике Министерства национальной экономики Республики Казахстан“</a:t>
            </a:r>
            <a:b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br>
            <a: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2014 - </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Г</a:t>
            </a:r>
            <a: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Y«</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Министерство здравоохранения Республики Казахстан“</a:t>
            </a:r>
            <a:b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br>
            <a: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2014 - </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Министерство Внутренних дел РК</a:t>
            </a:r>
            <a:b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br>
            <a: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2013 - </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Министерство Обороны РК</a:t>
            </a:r>
            <a:b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br>
            <a: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2017</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/2018</a:t>
            </a:r>
            <a: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 </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ЖССБ</a:t>
            </a:r>
          </a:p>
          <a:p>
            <a:pPr algn="l">
              <a:lnSpc>
                <a:spcPct val="150000"/>
              </a:lnSpc>
              <a:spcBef>
                <a:spcPts val="0"/>
              </a:spcBef>
              <a:defRPr/>
            </a:pP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2017/2018- ЦОН РК</a:t>
            </a:r>
          </a:p>
          <a:p>
            <a:pPr algn="l">
              <a:lnSpc>
                <a:spcPct val="150000"/>
              </a:lnSpc>
              <a:spcBef>
                <a:spcPts val="0"/>
              </a:spcBef>
              <a:defRPr/>
            </a:pPr>
            <a:r>
              <a:rPr lang="ru-RU" sz="1100" dirty="0" smtClean="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2017/2018-КТЖ</a:t>
            </a:r>
            <a:endPar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pPr algn="l">
              <a:lnSpc>
                <a:spcPct val="150000"/>
              </a:lnSpc>
              <a:spcBef>
                <a:spcPts val="0"/>
              </a:spcBef>
              <a:defRPr/>
            </a:pPr>
            <a:r>
              <a:rPr lang="en-US" sz="1100" dirty="0" smtClean="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2018</a:t>
            </a:r>
            <a:r>
              <a:rPr lang="ru-RU" sz="1100" dirty="0" smtClean="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Фонда финансовой поддержки сельского </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хозяйства</a:t>
            </a:r>
            <a: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r>
            <a:b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br>
            <a:r>
              <a:rPr lang="en-US" sz="1100" dirty="0" smtClean="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2019</a:t>
            </a:r>
            <a:r>
              <a:rPr lang="ru-RU" sz="1100" dirty="0" smtClean="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Министерство внутренних дел Республики Казахстан Актюбинской области </a:t>
            </a:r>
            <a:endParaRPr lang="en-US" sz="1100" dirty="0" smtClean="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pPr algn="l">
              <a:lnSpc>
                <a:spcPct val="150000"/>
              </a:lnSpc>
              <a:spcBef>
                <a:spcPts val="0"/>
              </a:spcBef>
              <a:defRPr/>
            </a:pPr>
            <a: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2019</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Министерство национальной экономики Республики Казахстан</a:t>
            </a:r>
          </a:p>
          <a:p>
            <a:pPr algn="l">
              <a:lnSpc>
                <a:spcPct val="150000"/>
              </a:lnSpc>
              <a:spcBef>
                <a:spcPts val="0"/>
              </a:spcBef>
              <a:defRPr/>
            </a:pPr>
            <a: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2018</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Национальный оператор почтовой связи АО «КАЗПОЧТА» </a:t>
            </a:r>
          </a:p>
          <a:p>
            <a:pPr algn="l">
              <a:lnSpc>
                <a:spcPct val="150000"/>
              </a:lnSpc>
              <a:spcBef>
                <a:spcPts val="0"/>
              </a:spcBef>
              <a:defRPr/>
            </a:pPr>
            <a:endPar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pPr algn="l">
              <a:lnSpc>
                <a:spcPct val="150000"/>
              </a:lnSpc>
              <a:spcBef>
                <a:spcPts val="0"/>
              </a:spcBef>
              <a:defRPr/>
            </a:pPr>
            <a:endPar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38924" name="Рисунок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8727" y="4763372"/>
            <a:ext cx="1798519" cy="69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Рисунок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78034" y="4697011"/>
            <a:ext cx="2553451" cy="82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2285970" y="580618"/>
            <a:ext cx="5919568"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Реализованные проекты на территории РК</a:t>
            </a:r>
          </a:p>
        </p:txBody>
      </p:sp>
    </p:spTree>
    <p:extLst>
      <p:ext uri="{BB962C8B-B14F-4D97-AF65-F5344CB8AC3E}">
        <p14:creationId xmlns:p14="http://schemas.microsoft.com/office/powerpoint/2010/main" val="98796886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9" name="TextBox 8"/>
          <p:cNvSpPr txBox="1"/>
          <p:nvPr/>
        </p:nvSpPr>
        <p:spPr>
          <a:xfrm>
            <a:off x="766090" y="1174998"/>
            <a:ext cx="10408357" cy="954107"/>
          </a:xfrm>
          <a:prstGeom prst="rect">
            <a:avLst/>
          </a:prstGeom>
          <a:noFill/>
        </p:spPr>
        <p:txBody>
          <a:bodyPr wrap="square" rtlCol="0">
            <a:spAutoFit/>
          </a:bodyPr>
          <a:lstStyle/>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Основным предметом деятельности АО «Национальная компания «Астана ЭКСПО-2017» определены подготовка и проведение Международной специализированной выставки ЭКСПО-2017 в г. Астана.</a:t>
            </a:r>
          </a:p>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Созданию АО «Национальная компания «Астана ЭКСПО-2017» предшествовала большая организационная работа по подготовке, подаче и участию в конкурсе среди стран заявки Республики Казахстан.</a:t>
            </a:r>
          </a:p>
        </p:txBody>
      </p:sp>
      <p:pic>
        <p:nvPicPr>
          <p:cNvPr id="6" name="Рисунок 5"/>
          <p:cNvPicPr>
            <a:picLocks noChangeAspect="1"/>
          </p:cNvPicPr>
          <p:nvPr/>
        </p:nvPicPr>
        <p:blipFill>
          <a:blip r:embed="rId5"/>
          <a:stretch>
            <a:fillRect/>
          </a:stretch>
        </p:blipFill>
        <p:spPr>
          <a:xfrm>
            <a:off x="8357673" y="352761"/>
            <a:ext cx="524323" cy="755886"/>
          </a:xfrm>
          <a:prstGeom prst="rect">
            <a:avLst/>
          </a:prstGeom>
        </p:spPr>
      </p:pic>
      <p:sp>
        <p:nvSpPr>
          <p:cNvPr id="16" name="Прямоугольник 15"/>
          <p:cNvSpPr/>
          <p:nvPr/>
        </p:nvSpPr>
        <p:spPr>
          <a:xfrm>
            <a:off x="1051848" y="2323375"/>
            <a:ext cx="5553059" cy="1938992"/>
          </a:xfrm>
          <a:prstGeom prst="rect">
            <a:avLst/>
          </a:prstGeom>
        </p:spPr>
        <p:txBody>
          <a:bodyPr wrap="square">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Трансформаторные 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GP33-</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серии</a:t>
            </a: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 GP33-20</a:t>
            </a:r>
            <a:r>
              <a:rPr lang="ru-RU" sz="12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кВа</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-15 </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штук</a:t>
            </a:r>
            <a:endPar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 GP33-30</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кВа-8 штук</a:t>
            </a:r>
            <a:endPar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 GP33-40</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кВа-6 штук</a:t>
            </a: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Дополнительно к ИБП, были поставлены аккумуляторные батареи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12</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В/24Ач</a:t>
            </a: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12В/38Ач, по 32 аккумулятора на каждый ИБП.</a:t>
            </a: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Аккумуляторы были установлены в специальные шкафы для батареи</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производства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8" name="Рисунок 17"/>
          <p:cNvPicPr>
            <a:picLocks noChangeAspect="1"/>
          </p:cNvPicPr>
          <p:nvPr/>
        </p:nvPicPr>
        <p:blipFill>
          <a:blip r:embed="rId6"/>
          <a:stretch>
            <a:fillRect/>
          </a:stretch>
        </p:blipFill>
        <p:spPr>
          <a:xfrm>
            <a:off x="8881996" y="3610882"/>
            <a:ext cx="3206222" cy="3206222"/>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394" y="4808690"/>
            <a:ext cx="3414788" cy="1290031"/>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68312" y="4808690"/>
            <a:ext cx="2366952" cy="1299332"/>
          </a:xfrm>
          <a:prstGeom prst="rect">
            <a:avLst/>
          </a:prstGeom>
        </p:spPr>
      </p:pic>
      <p:pic>
        <p:nvPicPr>
          <p:cNvPr id="12" name="Рисунок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80881" y="4808690"/>
            <a:ext cx="2319157" cy="1290031"/>
          </a:xfrm>
          <a:prstGeom prst="rect">
            <a:avLst/>
          </a:prstGeom>
        </p:spPr>
      </p:pic>
      <p:sp>
        <p:nvSpPr>
          <p:cNvPr id="17" name="TextBox 16"/>
          <p:cNvSpPr txBox="1"/>
          <p:nvPr/>
        </p:nvSpPr>
        <p:spPr>
          <a:xfrm>
            <a:off x="2285970" y="580618"/>
            <a:ext cx="7437694"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Национальная компания «Астана ЭКСПО-2017 </a:t>
            </a:r>
          </a:p>
        </p:txBody>
      </p:sp>
    </p:spTree>
    <p:extLst>
      <p:ext uri="{BB962C8B-B14F-4D97-AF65-F5344CB8AC3E}">
        <p14:creationId xmlns:p14="http://schemas.microsoft.com/office/powerpoint/2010/main" val="112430016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4" name="Прямоугольник 3"/>
          <p:cNvSpPr/>
          <p:nvPr/>
        </p:nvSpPr>
        <p:spPr>
          <a:xfrm>
            <a:off x="5852028" y="2280947"/>
            <a:ext cx="5063622" cy="1244893"/>
          </a:xfrm>
          <a:prstGeom prst="rect">
            <a:avLst/>
          </a:prstGeom>
        </p:spPr>
        <p:txBody>
          <a:bodyPr wrap="square">
            <a:spAutoFit/>
          </a:bodyPr>
          <a:lstStyle/>
          <a:p>
            <a:pPr>
              <a:lnSpc>
                <a:spcPct val="107000"/>
              </a:lnSpc>
              <a:spcAft>
                <a:spcPts val="0"/>
              </a:spcAft>
            </a:pPr>
            <a:r>
              <a:rPr lang="ru-RU" sz="1400" dirty="0">
                <a:solidFill>
                  <a:schemeClr val="bg2">
                    <a:lumMod val="50000"/>
                  </a:schemeClr>
                </a:solidFill>
                <a:effectLst/>
                <a:latin typeface="Roboto Light" panose="02000000000000000000" pitchFamily="2" charset="0"/>
                <a:ea typeface="Roboto Light" panose="02000000000000000000" pitchFamily="2" charset="0"/>
                <a:cs typeface="Roboto Light" panose="02000000000000000000" pitchFamily="2" charset="0"/>
              </a:rPr>
              <a:t> </a:t>
            </a:r>
          </a:p>
          <a:p>
            <a:pPr>
              <a:lnSpc>
                <a:spcPct val="107000"/>
              </a:lnSpc>
              <a:spcAft>
                <a:spcPts val="0"/>
              </a:spcAft>
            </a:pP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GP</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33-20</a:t>
            </a:r>
            <a:r>
              <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KVA</a:t>
            </a:r>
          </a:p>
          <a:p>
            <a:pPr>
              <a:lnSpc>
                <a:spcPct val="107000"/>
              </a:lnSpc>
              <a:spcAft>
                <a:spcPts val="0"/>
              </a:spcAft>
            </a:pP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Аккумуляторы </a:t>
            </a:r>
            <a:r>
              <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12В/65Ач*32шт.</a:t>
            </a:r>
            <a:endPar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pPr>
              <a:lnSpc>
                <a:spcPct val="107000"/>
              </a:lnSpc>
              <a:spcAft>
                <a:spcPts val="0"/>
              </a:spcAft>
            </a:pP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Шкаф для аккумуляторов С-32</a:t>
            </a:r>
            <a:endPar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pPr>
              <a:lnSpc>
                <a:spcPct val="107000"/>
              </a:lnSpc>
              <a:spcAft>
                <a:spcPts val="0"/>
              </a:spcAft>
            </a:pP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Необходимые кабеля для подключения</a:t>
            </a:r>
          </a:p>
        </p:txBody>
      </p:sp>
      <p:sp>
        <p:nvSpPr>
          <p:cNvPr id="8" name="TextBox 7"/>
          <p:cNvSpPr txBox="1"/>
          <p:nvPr/>
        </p:nvSpPr>
        <p:spPr>
          <a:xfrm>
            <a:off x="1047229" y="2507724"/>
            <a:ext cx="4592115" cy="1169551"/>
          </a:xfrm>
          <a:prstGeom prst="rect">
            <a:avLst/>
          </a:prstGeom>
          <a:noFill/>
        </p:spPr>
        <p:txBody>
          <a:bodyPr wrap="square" rtlCol="0">
            <a:spAutoFit/>
          </a:bodyPr>
          <a:lstStyle/>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Питаемое оборудование</a:t>
            </a:r>
            <a:r>
              <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телекоммуникационное оборудование для обеспечения интернета, телефонии, кабельного телевидения от Казах Телекома, </a:t>
            </a:r>
            <a:r>
              <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ID</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r>
              <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net</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АЛМА-ТВ</a:t>
            </a:r>
            <a:r>
              <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ICON </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 т.д. </a:t>
            </a:r>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394" y="4132495"/>
            <a:ext cx="4469593" cy="1913784"/>
          </a:xfrm>
          <a:prstGeom prst="rect">
            <a:avLst/>
          </a:prstGeom>
        </p:spPr>
      </p:pic>
      <p:sp>
        <p:nvSpPr>
          <p:cNvPr id="5" name="Прямоугольник 4"/>
          <p:cNvSpPr/>
          <p:nvPr/>
        </p:nvSpPr>
        <p:spPr>
          <a:xfrm>
            <a:off x="803274" y="1191995"/>
            <a:ext cx="10371173" cy="1169551"/>
          </a:xfrm>
          <a:prstGeom prst="rect">
            <a:avLst/>
          </a:prstGeom>
        </p:spPr>
        <p:txBody>
          <a:bodyPr wrap="square">
            <a:spAutoFit/>
          </a:bodyPr>
          <a:lstStyle/>
          <a:p>
            <a:pPr fontAlgn="base"/>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Жилой комплекс состоит из 72 объединенных 9-этажных домов, отвечающих современным мировым архитектурным тенденциям строительства жилых комплексов, отличающихся строгостью форм и выдержанным минимализмом.</a:t>
            </a:r>
          </a:p>
          <a:p>
            <a:pPr fontAlgn="base"/>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Современная система коммуникаций и новейшее инженерное оборудование создают максимально комфортные бытовые условия для проживания. Предполагается, что на территории ЖК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Асыл</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Арман</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будет проживать около восемнадцати тысяч жителей.</a:t>
            </a:r>
          </a:p>
        </p:txBody>
      </p:sp>
      <p:pic>
        <p:nvPicPr>
          <p:cNvPr id="3" name="Рисунок 2"/>
          <p:cNvPicPr>
            <a:picLocks noChangeAspect="1"/>
          </p:cNvPicPr>
          <p:nvPr/>
        </p:nvPicPr>
        <p:blipFill>
          <a:blip r:embed="rId5"/>
          <a:stretch>
            <a:fillRect/>
          </a:stretch>
        </p:blipFill>
        <p:spPr>
          <a:xfrm>
            <a:off x="4696238" y="340869"/>
            <a:ext cx="943107" cy="704948"/>
          </a:xfrm>
          <a:prstGeom prst="rect">
            <a:avLst/>
          </a:prstGeom>
        </p:spPr>
      </p:pic>
      <p:sp>
        <p:nvSpPr>
          <p:cNvPr id="17" name="TextBox 16"/>
          <p:cNvSpPr txBox="1"/>
          <p:nvPr/>
        </p:nvSpPr>
        <p:spPr>
          <a:xfrm>
            <a:off x="2285970" y="580618"/>
            <a:ext cx="7437694"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ЖК </a:t>
            </a:r>
            <a:r>
              <a:rPr lang="ru-RU" sz="2000" b="1" dirty="0" err="1">
                <a:latin typeface="Roboto" panose="02000000000000000000" pitchFamily="2" charset="0"/>
                <a:ea typeface="Roboto" panose="02000000000000000000" pitchFamily="2" charset="0"/>
                <a:cs typeface="Roboto" panose="02000000000000000000" pitchFamily="2" charset="0"/>
              </a:rPr>
              <a:t>Асыл</a:t>
            </a:r>
            <a:r>
              <a:rPr lang="ru-RU" sz="2000" b="1" dirty="0">
                <a:latin typeface="Roboto" panose="02000000000000000000" pitchFamily="2" charset="0"/>
                <a:ea typeface="Roboto" panose="02000000000000000000" pitchFamily="2" charset="0"/>
                <a:cs typeface="Roboto" panose="02000000000000000000" pitchFamily="2" charset="0"/>
              </a:rPr>
              <a:t> Арман</a:t>
            </a:r>
          </a:p>
        </p:txBody>
      </p:sp>
    </p:spTree>
    <p:extLst>
      <p:ext uri="{BB962C8B-B14F-4D97-AF65-F5344CB8AC3E}">
        <p14:creationId xmlns:p14="http://schemas.microsoft.com/office/powerpoint/2010/main" val="63246243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887" y="476277"/>
            <a:ext cx="7115795" cy="1810296"/>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0" name="Прямоугольник 9"/>
          <p:cNvSpPr/>
          <p:nvPr/>
        </p:nvSpPr>
        <p:spPr>
          <a:xfrm>
            <a:off x="471054" y="1177072"/>
            <a:ext cx="11462327" cy="369332"/>
          </a:xfrm>
          <a:prstGeom prst="rect">
            <a:avLst/>
          </a:prstGeom>
        </p:spPr>
        <p:txBody>
          <a:bodyPr wrap="square">
            <a:spAutoFit/>
          </a:bodyPr>
          <a:lstStyle/>
          <a:p>
            <a:r>
              <a:rPr lang="ru-RU" cap="all" dirty="0"/>
              <a:t>РЕСПУБЛИКАНСКОЕ ГОСУДАРСТВЕННОЕ КАЗЕННОЕ ПРЕДПРИЯТИЕ ВОДНЫХ ПУТЕЙ КОМИТЕТ ТРАНСПОРТА МИР РК</a:t>
            </a:r>
          </a:p>
        </p:txBody>
      </p:sp>
      <p:sp>
        <p:nvSpPr>
          <p:cNvPr id="24" name="Прямоугольник 23"/>
          <p:cNvSpPr/>
          <p:nvPr/>
        </p:nvSpPr>
        <p:spPr>
          <a:xfrm>
            <a:off x="1524713" y="2531580"/>
            <a:ext cx="1039067" cy="276999"/>
          </a:xfrm>
          <a:prstGeom prst="rect">
            <a:avLst/>
          </a:prstGeom>
        </p:spPr>
        <p:txBody>
          <a:bodyPr wrap="none">
            <a:spAutoFit/>
          </a:bodyPr>
          <a:lstStyle/>
          <a:p>
            <a:pPr algn="ct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GP33-30</a:t>
            </a:r>
            <a:r>
              <a:rPr lang="ru-RU" sz="12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кВА</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3" name="Рисунок 2">
            <a:extLst>
              <a:ext uri="{FF2B5EF4-FFF2-40B4-BE49-F238E27FC236}">
                <a16:creationId xmlns:a16="http://schemas.microsoft.com/office/drawing/2014/main" id="{32EE9F3C-97A9-4F0F-8977-1D4F402AC1D8}"/>
              </a:ext>
            </a:extLst>
          </p:cNvPr>
          <p:cNvPicPr>
            <a:picLocks noChangeAspect="1"/>
          </p:cNvPicPr>
          <p:nvPr/>
        </p:nvPicPr>
        <p:blipFill>
          <a:blip r:embed="rId5"/>
          <a:stretch>
            <a:fillRect/>
          </a:stretch>
        </p:blipFill>
        <p:spPr>
          <a:xfrm>
            <a:off x="2263954" y="191829"/>
            <a:ext cx="6449325" cy="876422"/>
          </a:xfrm>
          <a:prstGeom prst="rect">
            <a:avLst/>
          </a:prstGeom>
        </p:spPr>
      </p:pic>
      <p:pic>
        <p:nvPicPr>
          <p:cNvPr id="13" name="Рисунок 12">
            <a:extLst>
              <a:ext uri="{FF2B5EF4-FFF2-40B4-BE49-F238E27FC236}">
                <a16:creationId xmlns:a16="http://schemas.microsoft.com/office/drawing/2014/main" id="{073E5F14-28F8-4AC5-A887-076D903FD85A}"/>
              </a:ext>
            </a:extLst>
          </p:cNvPr>
          <p:cNvPicPr>
            <a:picLocks noChangeAspect="1"/>
          </p:cNvPicPr>
          <p:nvPr/>
        </p:nvPicPr>
        <p:blipFill>
          <a:blip r:embed="rId6"/>
          <a:stretch>
            <a:fillRect/>
          </a:stretch>
        </p:blipFill>
        <p:spPr>
          <a:xfrm>
            <a:off x="471054" y="2803498"/>
            <a:ext cx="3596833" cy="3596833"/>
          </a:xfrm>
          <a:prstGeom prst="rect">
            <a:avLst/>
          </a:prstGeom>
        </p:spPr>
      </p:pic>
      <p:pic>
        <p:nvPicPr>
          <p:cNvPr id="9" name="Рисунок 8">
            <a:extLst>
              <a:ext uri="{FF2B5EF4-FFF2-40B4-BE49-F238E27FC236}">
                <a16:creationId xmlns:a16="http://schemas.microsoft.com/office/drawing/2014/main" id="{73F70236-F0AD-4805-9827-66779204FC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9216" y="2903669"/>
            <a:ext cx="2676712" cy="2007534"/>
          </a:xfrm>
          <a:prstGeom prst="rect">
            <a:avLst/>
          </a:prstGeom>
        </p:spPr>
      </p:pic>
      <p:pic>
        <p:nvPicPr>
          <p:cNvPr id="14" name="Рисунок 13">
            <a:extLst>
              <a:ext uri="{FF2B5EF4-FFF2-40B4-BE49-F238E27FC236}">
                <a16:creationId xmlns:a16="http://schemas.microsoft.com/office/drawing/2014/main" id="{82DC2D6C-2CAF-48E0-9339-0EB4F4A80E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0402" y="2903669"/>
            <a:ext cx="2676712" cy="2007534"/>
          </a:xfrm>
          <a:prstGeom prst="rect">
            <a:avLst/>
          </a:prstGeom>
        </p:spPr>
      </p:pic>
    </p:spTree>
    <p:extLst>
      <p:ext uri="{BB962C8B-B14F-4D97-AF65-F5344CB8AC3E}">
        <p14:creationId xmlns:p14="http://schemas.microsoft.com/office/powerpoint/2010/main" val="255522295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887" y="476277"/>
            <a:ext cx="7115795" cy="1810296"/>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2" name="TextBox 1">
            <a:extLst>
              <a:ext uri="{FF2B5EF4-FFF2-40B4-BE49-F238E27FC236}">
                <a16:creationId xmlns:a16="http://schemas.microsoft.com/office/drawing/2014/main" id="{E71D2BCC-999A-4864-ABF3-181BD11D4BB2}"/>
              </a:ext>
            </a:extLst>
          </p:cNvPr>
          <p:cNvSpPr txBox="1"/>
          <p:nvPr/>
        </p:nvSpPr>
        <p:spPr>
          <a:xfrm>
            <a:off x="2475345" y="457343"/>
            <a:ext cx="6465455" cy="369332"/>
          </a:xfrm>
          <a:prstGeom prst="rect">
            <a:avLst/>
          </a:prstGeom>
          <a:noFill/>
        </p:spPr>
        <p:txBody>
          <a:bodyPr wrap="square" rtlCol="0">
            <a:spAutoFit/>
          </a:bodyPr>
          <a:lstStyle/>
          <a:p>
            <a:r>
              <a:rPr lang="ru-RU" dirty="0"/>
              <a:t>Г. Жанаозен и </a:t>
            </a:r>
            <a:r>
              <a:rPr lang="ru-RU" dirty="0" err="1"/>
              <a:t>Мангистауская</a:t>
            </a:r>
            <a:r>
              <a:rPr lang="ru-RU" dirty="0"/>
              <a:t> область Казахстана</a:t>
            </a:r>
          </a:p>
        </p:txBody>
      </p:sp>
      <p:sp>
        <p:nvSpPr>
          <p:cNvPr id="12" name="TextBox 11">
            <a:extLst>
              <a:ext uri="{FF2B5EF4-FFF2-40B4-BE49-F238E27FC236}">
                <a16:creationId xmlns:a16="http://schemas.microsoft.com/office/drawing/2014/main" id="{75D001D6-CA70-45B6-A776-417F27A4B745}"/>
              </a:ext>
            </a:extLst>
          </p:cNvPr>
          <p:cNvSpPr txBox="1"/>
          <p:nvPr/>
        </p:nvSpPr>
        <p:spPr>
          <a:xfrm>
            <a:off x="523814" y="1011279"/>
            <a:ext cx="11125201" cy="646331"/>
          </a:xfrm>
          <a:prstGeom prst="rect">
            <a:avLst/>
          </a:prstGeom>
          <a:noFill/>
        </p:spPr>
        <p:txBody>
          <a:bodyPr wrap="square" rtlCol="0">
            <a:spAutoFit/>
          </a:bodyPr>
          <a:lstStyle/>
          <a:p>
            <a:r>
              <a:rPr lang="ru-RU" dirty="0"/>
              <a:t>Установка комплексных солнечных энергосистем в г. Жанаозен и </a:t>
            </a:r>
            <a:r>
              <a:rPr lang="ru-RU" dirty="0" err="1"/>
              <a:t>Мангистауской</a:t>
            </a:r>
            <a:r>
              <a:rPr lang="ru-RU" dirty="0"/>
              <a:t> области Казахстана. На частных скотоводческих хозяйствах устанавливаются инверторы, солнечные панели и аккумуляторы </a:t>
            </a:r>
            <a:r>
              <a:rPr lang="en-US" dirty="0"/>
              <a:t>SVC.</a:t>
            </a:r>
            <a:endParaRPr lang="ru-RU" dirty="0"/>
          </a:p>
        </p:txBody>
      </p:sp>
      <p:pic>
        <p:nvPicPr>
          <p:cNvPr id="5" name="Рисунок 4">
            <a:extLst>
              <a:ext uri="{FF2B5EF4-FFF2-40B4-BE49-F238E27FC236}">
                <a16:creationId xmlns:a16="http://schemas.microsoft.com/office/drawing/2014/main" id="{FB18F2E8-91D4-4352-8744-D5DAFB8F36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692" y="1721579"/>
            <a:ext cx="3245043" cy="2433782"/>
          </a:xfrm>
          <a:prstGeom prst="rect">
            <a:avLst/>
          </a:prstGeom>
        </p:spPr>
      </p:pic>
      <p:pic>
        <p:nvPicPr>
          <p:cNvPr id="7" name="Рисунок 6">
            <a:extLst>
              <a:ext uri="{FF2B5EF4-FFF2-40B4-BE49-F238E27FC236}">
                <a16:creationId xmlns:a16="http://schemas.microsoft.com/office/drawing/2014/main" id="{4FABAC58-65EC-4102-852E-418093AC9B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5279" y="1709460"/>
            <a:ext cx="1811136" cy="2414848"/>
          </a:xfrm>
          <a:prstGeom prst="rect">
            <a:avLst/>
          </a:prstGeom>
        </p:spPr>
      </p:pic>
      <p:pic>
        <p:nvPicPr>
          <p:cNvPr id="15" name="Рисунок 14">
            <a:extLst>
              <a:ext uri="{FF2B5EF4-FFF2-40B4-BE49-F238E27FC236}">
                <a16:creationId xmlns:a16="http://schemas.microsoft.com/office/drawing/2014/main" id="{63703715-4BA2-4313-9EC6-B65CFF43BE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692" y="4219330"/>
            <a:ext cx="3245043" cy="2433783"/>
          </a:xfrm>
          <a:prstGeom prst="rect">
            <a:avLst/>
          </a:prstGeom>
        </p:spPr>
      </p:pic>
      <p:pic>
        <p:nvPicPr>
          <p:cNvPr id="19" name="Рисунок 18">
            <a:extLst>
              <a:ext uri="{FF2B5EF4-FFF2-40B4-BE49-F238E27FC236}">
                <a16:creationId xmlns:a16="http://schemas.microsoft.com/office/drawing/2014/main" id="{A325982D-82D1-46D9-AB9E-CACFCFB509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01069" y="1709460"/>
            <a:ext cx="3298819" cy="2474114"/>
          </a:xfrm>
          <a:prstGeom prst="rect">
            <a:avLst/>
          </a:prstGeom>
        </p:spPr>
      </p:pic>
      <p:pic>
        <p:nvPicPr>
          <p:cNvPr id="21" name="Рисунок 20">
            <a:extLst>
              <a:ext uri="{FF2B5EF4-FFF2-40B4-BE49-F238E27FC236}">
                <a16:creationId xmlns:a16="http://schemas.microsoft.com/office/drawing/2014/main" id="{52C319B8-42BD-49BE-8450-55155FF8A9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8413" y="1709460"/>
            <a:ext cx="1870538" cy="2494051"/>
          </a:xfrm>
          <a:prstGeom prst="rect">
            <a:avLst/>
          </a:prstGeom>
        </p:spPr>
      </p:pic>
      <p:pic>
        <p:nvPicPr>
          <p:cNvPr id="23" name="Рисунок 22">
            <a:extLst>
              <a:ext uri="{FF2B5EF4-FFF2-40B4-BE49-F238E27FC236}">
                <a16:creationId xmlns:a16="http://schemas.microsoft.com/office/drawing/2014/main" id="{870E50FD-E8A6-4253-A89E-698755EE5F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5279" y="4203511"/>
            <a:ext cx="1894612" cy="2526149"/>
          </a:xfrm>
          <a:prstGeom prst="rect">
            <a:avLst/>
          </a:prstGeom>
        </p:spPr>
      </p:pic>
      <p:pic>
        <p:nvPicPr>
          <p:cNvPr id="26" name="Рисунок 25">
            <a:extLst>
              <a:ext uri="{FF2B5EF4-FFF2-40B4-BE49-F238E27FC236}">
                <a16:creationId xmlns:a16="http://schemas.microsoft.com/office/drawing/2014/main" id="{08A220E2-52BB-411B-B17C-DD0A9EAAFB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01069" y="4235424"/>
            <a:ext cx="3249453" cy="2437089"/>
          </a:xfrm>
          <a:prstGeom prst="rect">
            <a:avLst/>
          </a:prstGeom>
        </p:spPr>
      </p:pic>
      <p:pic>
        <p:nvPicPr>
          <p:cNvPr id="28" name="Рисунок 27">
            <a:extLst>
              <a:ext uri="{FF2B5EF4-FFF2-40B4-BE49-F238E27FC236}">
                <a16:creationId xmlns:a16="http://schemas.microsoft.com/office/drawing/2014/main" id="{E4CCFA35-08A4-4EE7-8D00-24AE1D9ABA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67550" y="4235424"/>
            <a:ext cx="1813267" cy="2417689"/>
          </a:xfrm>
          <a:prstGeom prst="rect">
            <a:avLst/>
          </a:prstGeom>
        </p:spPr>
      </p:pic>
    </p:spTree>
    <p:extLst>
      <p:ext uri="{BB962C8B-B14F-4D97-AF65-F5344CB8AC3E}">
        <p14:creationId xmlns:p14="http://schemas.microsoft.com/office/powerpoint/2010/main" val="55180731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6" name="TextBox 5"/>
          <p:cNvSpPr txBox="1"/>
          <p:nvPr/>
        </p:nvSpPr>
        <p:spPr>
          <a:xfrm>
            <a:off x="802232" y="1188464"/>
            <a:ext cx="10652261" cy="1169551"/>
          </a:xfrm>
          <a:prstGeom prst="rect">
            <a:avLst/>
          </a:prstGeom>
          <a:noFill/>
        </p:spPr>
        <p:txBody>
          <a:bodyPr wrap="square" rtlCol="0">
            <a:spAutoFit/>
          </a:bodyPr>
          <a:lstStyle/>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История создания компании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ҚазМұнайГаз</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Өнімдері</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началась в апреле 2009 года. На базе дочерней компании АО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КазМунайГаз</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 переработка и маркетинг» - АО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Karamai</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Plus</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была образована новая компания - АО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ҚазМұнайГаз</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Өнімдері</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Компания стала единым оператором по розничной реализации горюче-смазочных материалов. </a:t>
            </a:r>
          </a:p>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11 февраля 2014 года в рамках оптимизации структуры организации  группы АО «Фонд Национального Благосостояния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Самрук-Қазына</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АО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ҚазМұнайГаз</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Өнімдері</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было преобразовано в ТОО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ҚазМұнайГаз</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Өнімдері</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ru-RU" sz="105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0" name="Рисунок 9"/>
          <p:cNvPicPr>
            <a:picLocks noChangeAspect="1"/>
          </p:cNvPicPr>
          <p:nvPr/>
        </p:nvPicPr>
        <p:blipFill>
          <a:blip r:embed="rId5"/>
          <a:stretch>
            <a:fillRect/>
          </a:stretch>
        </p:blipFill>
        <p:spPr>
          <a:xfrm>
            <a:off x="5600511" y="2601842"/>
            <a:ext cx="4980403" cy="2263819"/>
          </a:xfrm>
          <a:prstGeom prst="rect">
            <a:avLst/>
          </a:prstGeom>
        </p:spPr>
      </p:pic>
      <p:grpSp>
        <p:nvGrpSpPr>
          <p:cNvPr id="5" name="Группа 4"/>
          <p:cNvGrpSpPr/>
          <p:nvPr/>
        </p:nvGrpSpPr>
        <p:grpSpPr>
          <a:xfrm>
            <a:off x="1000852" y="2465320"/>
            <a:ext cx="4435204" cy="1901037"/>
            <a:chOff x="153408" y="2983957"/>
            <a:chExt cx="4435204" cy="1901037"/>
          </a:xfrm>
        </p:grpSpPr>
        <p:pic>
          <p:nvPicPr>
            <p:cNvPr id="16" name="Рисунок 15"/>
            <p:cNvPicPr>
              <a:picLocks noChangeAspect="1"/>
            </p:cNvPicPr>
            <p:nvPr/>
          </p:nvPicPr>
          <p:blipFill>
            <a:blip r:embed="rId6"/>
            <a:stretch>
              <a:fillRect/>
            </a:stretch>
          </p:blipFill>
          <p:spPr>
            <a:xfrm>
              <a:off x="218151" y="4187103"/>
              <a:ext cx="1957303" cy="697891"/>
            </a:xfrm>
            <a:prstGeom prst="rect">
              <a:avLst/>
            </a:prstGeom>
          </p:spPr>
        </p:pic>
        <p:sp>
          <p:nvSpPr>
            <p:cNvPr id="4" name="TextBox 3"/>
            <p:cNvSpPr txBox="1"/>
            <p:nvPr/>
          </p:nvSpPr>
          <p:spPr>
            <a:xfrm>
              <a:off x="153408" y="2983957"/>
              <a:ext cx="4435204" cy="1200329"/>
            </a:xfrm>
            <a:prstGeom prst="rect">
              <a:avLst/>
            </a:prstGeom>
            <a:noFill/>
          </p:spPr>
          <p:txBody>
            <a:bodyPr wrap="square" rtlCol="0">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Онлайн</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UPS RT-3KL-LCD</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4-й год подряд продукция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 </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выигрывает конкурс на поставку стоечных 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RT-3KL-LCD</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дополнительных батарейных блоков и аккумуляторных батарей для АЗС </a:t>
              </a:r>
              <a:r>
                <a:rPr lang="ru-RU" sz="12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КазМунайГаз</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ru-RU" sz="1200" u="sng"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endPar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grpSp>
      <p:sp>
        <p:nvSpPr>
          <p:cNvPr id="17" name="TextBox 16"/>
          <p:cNvSpPr txBox="1"/>
          <p:nvPr/>
        </p:nvSpPr>
        <p:spPr>
          <a:xfrm>
            <a:off x="2285970" y="580618"/>
            <a:ext cx="7437694"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ТОО «ҚАЗМҰНАЙГАЗ ӨНІМДЕРІ» </a:t>
            </a:r>
          </a:p>
        </p:txBody>
      </p:sp>
      <p:pic>
        <p:nvPicPr>
          <p:cNvPr id="18" name="Рисунок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5495" y="453713"/>
            <a:ext cx="1938111" cy="627446"/>
          </a:xfrm>
          <a:prstGeom prst="rect">
            <a:avLst/>
          </a:prstGeom>
        </p:spPr>
      </p:pic>
    </p:spTree>
    <p:extLst>
      <p:ext uri="{BB962C8B-B14F-4D97-AF65-F5344CB8AC3E}">
        <p14:creationId xmlns:p14="http://schemas.microsoft.com/office/powerpoint/2010/main" val="300393669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6" name="TextBox 5"/>
          <p:cNvSpPr txBox="1"/>
          <p:nvPr/>
        </p:nvSpPr>
        <p:spPr>
          <a:xfrm>
            <a:off x="813547" y="1181590"/>
            <a:ext cx="10583796" cy="2246769"/>
          </a:xfrm>
          <a:prstGeom prst="rect">
            <a:avLst/>
          </a:prstGeom>
          <a:noFill/>
        </p:spPr>
        <p:txBody>
          <a:bodyPr wrap="square" rtlCol="0">
            <a:spAutoFit/>
          </a:bodyPr>
          <a:lstStyle/>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ТОО "KMG Systems &amp; Services" создано 7 октября 2014 года на базе ТОО "КМГ-</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Транскаспий</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и является 100%-ной дочерней организацией АО НК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КазМунайГаз</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и осуществляет следующие виды деятельности:</a:t>
            </a:r>
          </a:p>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1. предоставление в пользование, эксплуатация, управление и сервисное обслуживание Северо-Каспийской экологической базы реагирования на разливы нефти, расположенной в дельте реки Урал;</a:t>
            </a:r>
          </a:p>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 создание и эксплуатация объектов инфраструктуры поддержки морских нефтяных операций, проводимых на шельфе Каспийского моря;</a:t>
            </a:r>
          </a:p>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3. работы по предупреждению нефтяных разливов и реагированию на них в море и береговой зоне;</a:t>
            </a:r>
          </a:p>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4. участие в проектах по производству и сервисному обслуживанию нефтегазового оборудования, в том числе контроля технологических процессов и автоматизации;</a:t>
            </a:r>
          </a:p>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5. оказание иных сервисных услуг для нефтегазовой отрасли Республики Казахстан.</a:t>
            </a: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8566" y="3695448"/>
            <a:ext cx="2851936" cy="2690506"/>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6145" y="3695449"/>
            <a:ext cx="4035759" cy="2690506"/>
          </a:xfrm>
          <a:prstGeom prst="rect">
            <a:avLst/>
          </a:prstGeom>
        </p:spPr>
      </p:pic>
      <p:pic>
        <p:nvPicPr>
          <p:cNvPr id="7" name="Рисунок 6"/>
          <p:cNvPicPr>
            <a:picLocks noChangeAspect="1"/>
          </p:cNvPicPr>
          <p:nvPr/>
        </p:nvPicPr>
        <p:blipFill rotWithShape="1">
          <a:blip r:embed="rId7" cstate="print">
            <a:extLst>
              <a:ext uri="{28A0092B-C50C-407E-A947-70E740481C1C}">
                <a14:useLocalDpi xmlns:a14="http://schemas.microsoft.com/office/drawing/2010/main" val="0"/>
              </a:ext>
            </a:extLst>
          </a:blip>
          <a:srcRect t="29981" b="8191"/>
          <a:stretch/>
        </p:blipFill>
        <p:spPr>
          <a:xfrm>
            <a:off x="972997" y="4440629"/>
            <a:ext cx="2349868" cy="1937162"/>
          </a:xfrm>
          <a:prstGeom prst="rect">
            <a:avLst/>
          </a:prstGeom>
        </p:spPr>
      </p:pic>
      <p:sp>
        <p:nvSpPr>
          <p:cNvPr id="12" name="Прямоугольник 11"/>
          <p:cNvSpPr/>
          <p:nvPr/>
        </p:nvSpPr>
        <p:spPr>
          <a:xfrm>
            <a:off x="1090757" y="3629221"/>
            <a:ext cx="3260300" cy="806888"/>
          </a:xfrm>
          <a:prstGeom prst="rect">
            <a:avLst/>
          </a:prstGeom>
        </p:spPr>
        <p:txBody>
          <a:bodyPr wrap="square">
            <a:spAutoFit/>
          </a:bodyPr>
          <a:lstStyle/>
          <a:p>
            <a:pPr>
              <a:lnSpc>
                <a:spcPct val="107000"/>
              </a:lnSpc>
              <a:spcAft>
                <a:spcPts val="0"/>
              </a:spcAft>
            </a:pP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GP</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33-</a:t>
            </a:r>
            <a: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4</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0</a:t>
            </a:r>
            <a: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KVA</a:t>
            </a:r>
          </a:p>
          <a:p>
            <a:pPr>
              <a:lnSpc>
                <a:spcPct val="107000"/>
              </a:lnSpc>
              <a:spcAft>
                <a:spcPts val="0"/>
              </a:spcAft>
            </a:pP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Аккумуляторы </a:t>
            </a:r>
            <a:r>
              <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a:t>
            </a: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12В/65Ач*32шт.</a:t>
            </a:r>
            <a:endPar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pPr>
              <a:lnSpc>
                <a:spcPct val="107000"/>
              </a:lnSpc>
              <a:spcAft>
                <a:spcPts val="0"/>
              </a:spcAft>
            </a:pP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Шкаф для аккумуляторов С-32</a:t>
            </a:r>
            <a:endParaRPr lang="en-US"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pPr>
              <a:lnSpc>
                <a:spcPct val="107000"/>
              </a:lnSpc>
              <a:spcAft>
                <a:spcPts val="0"/>
              </a:spcAft>
            </a:pPr>
            <a:r>
              <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Необходимые кабеля для подключения</a:t>
            </a:r>
          </a:p>
        </p:txBody>
      </p:sp>
      <p:pic>
        <p:nvPicPr>
          <p:cNvPr id="8" name="Рисунок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5445" y="453713"/>
            <a:ext cx="1938111" cy="627446"/>
          </a:xfrm>
          <a:prstGeom prst="rect">
            <a:avLst/>
          </a:prstGeom>
        </p:spPr>
      </p:pic>
      <p:sp>
        <p:nvSpPr>
          <p:cNvPr id="15" name="TextBox 14"/>
          <p:cNvSpPr txBox="1"/>
          <p:nvPr/>
        </p:nvSpPr>
        <p:spPr>
          <a:xfrm>
            <a:off x="2285970" y="580618"/>
            <a:ext cx="4514880"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ТОО "</a:t>
            </a:r>
            <a:r>
              <a:rPr lang="en-US" sz="2000" b="1" dirty="0">
                <a:latin typeface="Roboto" panose="02000000000000000000" pitchFamily="2" charset="0"/>
                <a:ea typeface="Roboto" panose="02000000000000000000" pitchFamily="2" charset="0"/>
                <a:cs typeface="Roboto" panose="02000000000000000000" pitchFamily="2" charset="0"/>
              </a:rPr>
              <a:t>KMG Systems &amp; Services"</a:t>
            </a:r>
          </a:p>
        </p:txBody>
      </p:sp>
    </p:spTree>
    <p:extLst>
      <p:ext uri="{BB962C8B-B14F-4D97-AF65-F5344CB8AC3E}">
        <p14:creationId xmlns:p14="http://schemas.microsoft.com/office/powerpoint/2010/main" val="289032783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887" y="476277"/>
            <a:ext cx="7115795" cy="1810296"/>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3" y="476277"/>
            <a:ext cx="1151853" cy="457450"/>
          </a:xfrm>
          <a:prstGeom prst="rect">
            <a:avLst/>
          </a:prstGeom>
        </p:spPr>
      </p:pic>
      <p:sp>
        <p:nvSpPr>
          <p:cNvPr id="10" name="Прямоугольник 9"/>
          <p:cNvSpPr/>
          <p:nvPr/>
        </p:nvSpPr>
        <p:spPr>
          <a:xfrm>
            <a:off x="471054" y="1177072"/>
            <a:ext cx="11462327" cy="923330"/>
          </a:xfrm>
          <a:prstGeom prst="rect">
            <a:avLst/>
          </a:prstGeom>
        </p:spPr>
        <p:txBody>
          <a:bodyPr wrap="square">
            <a:spAutoFit/>
          </a:bodyPr>
          <a:lstStyle/>
          <a:p>
            <a:r>
              <a:rPr lang="ru-RU" dirty="0"/>
              <a:t>В АО </a:t>
            </a:r>
            <a:r>
              <a:rPr lang="ru-RU" b="1" dirty="0"/>
              <a:t>«</a:t>
            </a:r>
            <a:r>
              <a:rPr lang="ru-RU" b="1" dirty="0" err="1"/>
              <a:t>АзияАгроФуд</a:t>
            </a:r>
            <a:r>
              <a:rPr lang="ru-RU" b="1" dirty="0"/>
              <a:t>» </a:t>
            </a:r>
            <a:r>
              <a:rPr lang="ru-RU" dirty="0"/>
              <a:t>входит мелькомбинат, оснащенный современным оборудованием фирмы «</a:t>
            </a:r>
            <a:r>
              <a:rPr lang="ru-RU" dirty="0" err="1"/>
              <a:t>Бюлер</a:t>
            </a:r>
            <a:r>
              <a:rPr lang="ru-RU" dirty="0"/>
              <a:t>» (Швейцария),крахмалопаточный комбинат на импортном оборудовании, пекарный цех, участок по производству зефира. Общая площадь территории  АО «</a:t>
            </a:r>
            <a:r>
              <a:rPr lang="ru-RU" dirty="0" err="1"/>
              <a:t>АзияАгроФуд</a:t>
            </a:r>
            <a:r>
              <a:rPr lang="ru-RU" dirty="0"/>
              <a:t>» составляет 21,64 га.</a:t>
            </a:r>
            <a:endParaRPr lang="ru-RU" cap="all" dirty="0"/>
          </a:p>
        </p:txBody>
      </p:sp>
      <p:sp>
        <p:nvSpPr>
          <p:cNvPr id="24" name="Прямоугольник 23"/>
          <p:cNvSpPr/>
          <p:nvPr/>
        </p:nvSpPr>
        <p:spPr>
          <a:xfrm>
            <a:off x="1524713" y="2531580"/>
            <a:ext cx="1039067" cy="276999"/>
          </a:xfrm>
          <a:prstGeom prst="rect">
            <a:avLst/>
          </a:prstGeom>
        </p:spPr>
        <p:txBody>
          <a:bodyPr wrap="none">
            <a:spAutoFit/>
          </a:bodyPr>
          <a:lstStyle/>
          <a:p>
            <a:pPr algn="ct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GP33-</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0</a:t>
            </a:r>
            <a:r>
              <a:rPr lang="ru-RU" sz="12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кВА</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3" name="Рисунок 12">
            <a:extLst>
              <a:ext uri="{FF2B5EF4-FFF2-40B4-BE49-F238E27FC236}">
                <a16:creationId xmlns:a16="http://schemas.microsoft.com/office/drawing/2014/main" id="{073E5F14-28F8-4AC5-A887-076D903FD85A}"/>
              </a:ext>
            </a:extLst>
          </p:cNvPr>
          <p:cNvPicPr>
            <a:picLocks noChangeAspect="1"/>
          </p:cNvPicPr>
          <p:nvPr/>
        </p:nvPicPr>
        <p:blipFill>
          <a:blip r:embed="rId5"/>
          <a:stretch>
            <a:fillRect/>
          </a:stretch>
        </p:blipFill>
        <p:spPr>
          <a:xfrm>
            <a:off x="471054" y="2803498"/>
            <a:ext cx="3596833" cy="3596833"/>
          </a:xfrm>
          <a:prstGeom prst="rect">
            <a:avLst/>
          </a:prstGeom>
        </p:spPr>
      </p:pic>
      <p:pic>
        <p:nvPicPr>
          <p:cNvPr id="5" name="Рисунок 4">
            <a:extLst>
              <a:ext uri="{FF2B5EF4-FFF2-40B4-BE49-F238E27FC236}">
                <a16:creationId xmlns:a16="http://schemas.microsoft.com/office/drawing/2014/main" id="{DEA16E72-6447-4D7D-84A9-C8383E3187AE}"/>
              </a:ext>
            </a:extLst>
          </p:cNvPr>
          <p:cNvPicPr>
            <a:picLocks noChangeAspect="1"/>
          </p:cNvPicPr>
          <p:nvPr/>
        </p:nvPicPr>
        <p:blipFill>
          <a:blip r:embed="rId6"/>
          <a:stretch>
            <a:fillRect/>
          </a:stretch>
        </p:blipFill>
        <p:spPr>
          <a:xfrm>
            <a:off x="2431155" y="468766"/>
            <a:ext cx="3209925" cy="523875"/>
          </a:xfrm>
          <a:prstGeom prst="rect">
            <a:avLst/>
          </a:prstGeom>
        </p:spPr>
      </p:pic>
      <p:pic>
        <p:nvPicPr>
          <p:cNvPr id="7" name="Рисунок 6">
            <a:extLst>
              <a:ext uri="{FF2B5EF4-FFF2-40B4-BE49-F238E27FC236}">
                <a16:creationId xmlns:a16="http://schemas.microsoft.com/office/drawing/2014/main" id="{76181FD2-BA1F-4EE5-B4B2-2C9879EB6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6117" y="2471004"/>
            <a:ext cx="2872932" cy="1872961"/>
          </a:xfrm>
          <a:prstGeom prst="rect">
            <a:avLst/>
          </a:prstGeom>
        </p:spPr>
      </p:pic>
      <p:pic>
        <p:nvPicPr>
          <p:cNvPr id="11" name="Рисунок 10">
            <a:extLst>
              <a:ext uri="{FF2B5EF4-FFF2-40B4-BE49-F238E27FC236}">
                <a16:creationId xmlns:a16="http://schemas.microsoft.com/office/drawing/2014/main" id="{25B537C5-DE34-45A4-8814-E7B3561776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6540" y="2471005"/>
            <a:ext cx="2686334" cy="2014750"/>
          </a:xfrm>
          <a:prstGeom prst="rect">
            <a:avLst/>
          </a:prstGeom>
        </p:spPr>
      </p:pic>
      <p:pic>
        <p:nvPicPr>
          <p:cNvPr id="15" name="Рисунок 14">
            <a:extLst>
              <a:ext uri="{FF2B5EF4-FFF2-40B4-BE49-F238E27FC236}">
                <a16:creationId xmlns:a16="http://schemas.microsoft.com/office/drawing/2014/main" id="{0480B7B1-DD4F-4CEF-80DE-8FBFE3C1B5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6117" y="4424145"/>
            <a:ext cx="2872932" cy="2273243"/>
          </a:xfrm>
          <a:prstGeom prst="rect">
            <a:avLst/>
          </a:prstGeom>
        </p:spPr>
      </p:pic>
      <p:pic>
        <p:nvPicPr>
          <p:cNvPr id="19" name="Рисунок 18">
            <a:extLst>
              <a:ext uri="{FF2B5EF4-FFF2-40B4-BE49-F238E27FC236}">
                <a16:creationId xmlns:a16="http://schemas.microsoft.com/office/drawing/2014/main" id="{E10E3DD5-489B-44A3-AF62-BEB2C97E9A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55797" y="4601914"/>
            <a:ext cx="1979412" cy="2218026"/>
          </a:xfrm>
          <a:prstGeom prst="rect">
            <a:avLst/>
          </a:prstGeom>
        </p:spPr>
      </p:pic>
    </p:spTree>
    <p:extLst>
      <p:ext uri="{BB962C8B-B14F-4D97-AF65-F5344CB8AC3E}">
        <p14:creationId xmlns:p14="http://schemas.microsoft.com/office/powerpoint/2010/main" val="241675054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8" name="Рисунок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pic>
        <p:nvPicPr>
          <p:cNvPr id="2050" name="Picture 2" descr="image-22-07-16-10-17-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4607" y="4084259"/>
            <a:ext cx="2700391" cy="201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image-22-07-16-10-17-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6033" y="4084259"/>
            <a:ext cx="1421155" cy="106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image-22-07-16-10-17-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479"/>
          <a:stretch/>
        </p:blipFill>
        <p:spPr bwMode="auto">
          <a:xfrm>
            <a:off x="7390698" y="5189644"/>
            <a:ext cx="1421155" cy="90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73360" y="2902100"/>
            <a:ext cx="2702057" cy="646331"/>
          </a:xfrm>
          <a:prstGeom prst="rect">
            <a:avLst/>
          </a:prstGeom>
          <a:noFill/>
        </p:spPr>
        <p:txBody>
          <a:bodyPr wrap="square" rtlCol="0">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Трёхфазный 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PT3C-20KL</a:t>
            </a: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Аккумуляторы - 16шт</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12В/24Ач</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Шкаф для аккумуляторов С-8</a:t>
            </a:r>
          </a:p>
        </p:txBody>
      </p:sp>
      <p:sp>
        <p:nvSpPr>
          <p:cNvPr id="14" name="TextBox 13"/>
          <p:cNvSpPr txBox="1"/>
          <p:nvPr/>
        </p:nvSpPr>
        <p:spPr>
          <a:xfrm>
            <a:off x="6926663" y="2894563"/>
            <a:ext cx="2523940" cy="646331"/>
          </a:xfrm>
          <a:prstGeom prst="rect">
            <a:avLst/>
          </a:prstGeom>
          <a:noFill/>
        </p:spPr>
        <p:txBody>
          <a:bodyPr wrap="square" rtlCol="0">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Трёхфазный 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GP33-40KVA</a:t>
            </a: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Аккумуляторы -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32</a:t>
            </a:r>
            <a:r>
              <a:rPr lang="ru-RU" sz="12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шт</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12В/</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65</a:t>
            </a:r>
            <a:r>
              <a:rPr lang="ru-RU" sz="12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Ач</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Шкаф для аккумуляторов С-</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16</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7" name="TextBox 6"/>
          <p:cNvSpPr txBox="1"/>
          <p:nvPr/>
        </p:nvSpPr>
        <p:spPr>
          <a:xfrm>
            <a:off x="3565962" y="2902099"/>
            <a:ext cx="3292038" cy="646331"/>
          </a:xfrm>
          <a:prstGeom prst="rect">
            <a:avLst/>
          </a:prstGeom>
          <a:noFill/>
        </p:spPr>
        <p:txBody>
          <a:bodyPr wrap="square" rtlCol="0">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Питаемое оборудование</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Рентгеновский </a:t>
            </a:r>
            <a:r>
              <a:rPr lang="ru-RU" sz="12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дифрактометр</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от компании </a:t>
            </a: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Bruker</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D8 Advance</a:t>
            </a:r>
          </a:p>
        </p:txBody>
      </p:sp>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8900" y="4084259"/>
            <a:ext cx="3379714" cy="201093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8125" y="4087014"/>
            <a:ext cx="3054259" cy="2008175"/>
          </a:xfrm>
          <a:prstGeom prst="rect">
            <a:avLst/>
          </a:prstGeom>
        </p:spPr>
      </p:pic>
      <p:sp>
        <p:nvSpPr>
          <p:cNvPr id="2" name="Прямоугольник 1"/>
          <p:cNvSpPr/>
          <p:nvPr/>
        </p:nvSpPr>
        <p:spPr>
          <a:xfrm>
            <a:off x="774610" y="1176091"/>
            <a:ext cx="10579634" cy="1384995"/>
          </a:xfrm>
          <a:prstGeom prst="rect">
            <a:avLst/>
          </a:prstGeom>
        </p:spPr>
        <p:txBody>
          <a:bodyPr wrap="square">
            <a:spAutoFit/>
          </a:bodyPr>
          <a:lstStyle/>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Акционерное общество «Центр наук о Земле, металлургии и обогащения» (АО «ЦНЗМО») создано в соответствии с Постановлением Правительства Республики Казахстан от 10 мая 2007 года на базе Института металлургии и обогащения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ИМиО</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основанного в 1945 году в структуре Академии наук Казахской ССР. За период существования Института металлургии и обогащения (ныне АО «ЦНЗМО») созданы физико-химические основы обогащения руд цветных металлов, процессов переработки руд черных, тяжелых цветных, легких, редких и благородных металлов, разработаны принципиально новые технологические схемы и аппаратура, внедренные на ряде отечественных и зарубежных предприятий</a:t>
            </a:r>
          </a:p>
        </p:txBody>
      </p:sp>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99673" y="511793"/>
            <a:ext cx="807363" cy="496379"/>
          </a:xfrm>
          <a:prstGeom prst="rect">
            <a:avLst/>
          </a:prstGeom>
        </p:spPr>
      </p:pic>
      <p:sp>
        <p:nvSpPr>
          <p:cNvPr id="19" name="TextBox 18"/>
          <p:cNvSpPr txBox="1"/>
          <p:nvPr/>
        </p:nvSpPr>
        <p:spPr>
          <a:xfrm>
            <a:off x="2285970" y="580618"/>
            <a:ext cx="7437694"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АО «ЦНЗМО» сейчас АО «</a:t>
            </a:r>
            <a:r>
              <a:rPr lang="ru-RU" sz="2000" b="1" dirty="0" err="1">
                <a:latin typeface="Roboto" panose="02000000000000000000" pitchFamily="2" charset="0"/>
                <a:ea typeface="Roboto" panose="02000000000000000000" pitchFamily="2" charset="0"/>
                <a:cs typeface="Roboto" panose="02000000000000000000" pitchFamily="2" charset="0"/>
              </a:rPr>
              <a:t>ИМиО</a:t>
            </a:r>
            <a:r>
              <a:rPr lang="ru-RU" sz="2000" b="1" dirty="0">
                <a:latin typeface="Roboto" panose="02000000000000000000" pitchFamily="2" charset="0"/>
                <a:ea typeface="Roboto" panose="02000000000000000000" pitchFamily="2" charset="0"/>
                <a:cs typeface="Roboto" panose="02000000000000000000" pitchFamily="2" charset="0"/>
              </a:rPr>
              <a:t>»</a:t>
            </a:r>
          </a:p>
        </p:txBody>
      </p:sp>
    </p:spTree>
    <p:extLst>
      <p:ext uri="{BB962C8B-B14F-4D97-AF65-F5344CB8AC3E}">
        <p14:creationId xmlns:p14="http://schemas.microsoft.com/office/powerpoint/2010/main" val="303240808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887" y="476277"/>
            <a:ext cx="7115795" cy="1810296"/>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3" y="476277"/>
            <a:ext cx="1151853" cy="457450"/>
          </a:xfrm>
          <a:prstGeom prst="rect">
            <a:avLst/>
          </a:prstGeom>
        </p:spPr>
      </p:pic>
      <p:sp>
        <p:nvSpPr>
          <p:cNvPr id="10" name="Прямоугольник 9"/>
          <p:cNvSpPr/>
          <p:nvPr/>
        </p:nvSpPr>
        <p:spPr>
          <a:xfrm>
            <a:off x="471054" y="1177072"/>
            <a:ext cx="11462327" cy="954107"/>
          </a:xfrm>
          <a:prstGeom prst="rect">
            <a:avLst/>
          </a:prstGeom>
        </p:spPr>
        <p:txBody>
          <a:bodyPr wrap="square">
            <a:spAutoFit/>
          </a:bodyPr>
          <a:lstStyle/>
          <a:p>
            <a:r>
              <a:rPr lang="ru-RU" sz="1400" dirty="0"/>
              <a:t>Казино “Золотое руно” является наиболее респектабельным игорным заведением в Казахстане, придерживающимся международных стандартов сервиса и безопасности.</a:t>
            </a:r>
            <a:br>
              <a:rPr lang="ru-RU" sz="1400" dirty="0"/>
            </a:br>
            <a:r>
              <a:rPr lang="ru-RU" sz="1400" dirty="0"/>
              <a:t>Название казино символизирует образ прекрасного места-города изобилия и исполнения желаний. Здесь гости могут провести время за классическими играми на столах, или выбрать понравившуюся игру на десятках современных игровых автоматов.</a:t>
            </a:r>
            <a:endParaRPr lang="ru-RU" sz="1400" cap="all" dirty="0"/>
          </a:p>
        </p:txBody>
      </p:sp>
      <p:sp>
        <p:nvSpPr>
          <p:cNvPr id="24" name="Прямоугольник 23"/>
          <p:cNvSpPr/>
          <p:nvPr/>
        </p:nvSpPr>
        <p:spPr>
          <a:xfrm>
            <a:off x="1509597" y="2801197"/>
            <a:ext cx="1588897" cy="276999"/>
          </a:xfrm>
          <a:prstGeom prst="rect">
            <a:avLst/>
          </a:prstGeom>
        </p:spPr>
        <p:txBody>
          <a:bodyPr wrap="none">
            <a:spAutoFit/>
          </a:bodyPr>
          <a:lstStyle/>
          <a:p>
            <a:pPr algn="ct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Модульный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RM-090</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Прямоугольник 11">
            <a:extLst>
              <a:ext uri="{FF2B5EF4-FFF2-40B4-BE49-F238E27FC236}">
                <a16:creationId xmlns:a16="http://schemas.microsoft.com/office/drawing/2014/main" id="{B80079B2-6B57-443C-BBF7-83F26C5588F3}"/>
              </a:ext>
            </a:extLst>
          </p:cNvPr>
          <p:cNvSpPr/>
          <p:nvPr/>
        </p:nvSpPr>
        <p:spPr>
          <a:xfrm>
            <a:off x="2498437" y="437138"/>
            <a:ext cx="7910946" cy="400110"/>
          </a:xfrm>
          <a:prstGeom prst="rect">
            <a:avLst/>
          </a:prstGeom>
        </p:spPr>
        <p:txBody>
          <a:bodyPr wrap="square">
            <a:spAutoFit/>
          </a:bodyPr>
          <a:lstStyle/>
          <a:p>
            <a:r>
              <a:rPr lang="ru-RU" sz="2000" b="1" dirty="0"/>
              <a:t>Казино «Золотое Руно» г. Капчагай</a:t>
            </a:r>
            <a:endParaRPr lang="ru-RU" sz="2000" b="1" cap="all" dirty="0"/>
          </a:p>
        </p:txBody>
      </p:sp>
      <p:pic>
        <p:nvPicPr>
          <p:cNvPr id="2" name="Рисунок 1">
            <a:extLst>
              <a:ext uri="{FF2B5EF4-FFF2-40B4-BE49-F238E27FC236}">
                <a16:creationId xmlns:a16="http://schemas.microsoft.com/office/drawing/2014/main" id="{D1C828F6-4DAC-49D0-9FE2-66536C0960B2}"/>
              </a:ext>
            </a:extLst>
          </p:cNvPr>
          <p:cNvPicPr>
            <a:picLocks noChangeAspect="1"/>
          </p:cNvPicPr>
          <p:nvPr/>
        </p:nvPicPr>
        <p:blipFill>
          <a:blip r:embed="rId5"/>
          <a:stretch>
            <a:fillRect/>
          </a:stretch>
        </p:blipFill>
        <p:spPr>
          <a:xfrm>
            <a:off x="892393" y="3239757"/>
            <a:ext cx="2823301" cy="2823301"/>
          </a:xfrm>
          <a:prstGeom prst="rect">
            <a:avLst/>
          </a:prstGeom>
        </p:spPr>
      </p:pic>
      <p:pic>
        <p:nvPicPr>
          <p:cNvPr id="4" name="Рисунок 3">
            <a:extLst>
              <a:ext uri="{FF2B5EF4-FFF2-40B4-BE49-F238E27FC236}">
                <a16:creationId xmlns:a16="http://schemas.microsoft.com/office/drawing/2014/main" id="{6FE0E61C-1ABF-4501-A64A-2E6622128C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3456" y="2440226"/>
            <a:ext cx="2756796" cy="2067597"/>
          </a:xfrm>
          <a:prstGeom prst="rect">
            <a:avLst/>
          </a:prstGeom>
        </p:spPr>
      </p:pic>
      <p:pic>
        <p:nvPicPr>
          <p:cNvPr id="14" name="Рисунок 13">
            <a:extLst>
              <a:ext uri="{FF2B5EF4-FFF2-40B4-BE49-F238E27FC236}">
                <a16:creationId xmlns:a16="http://schemas.microsoft.com/office/drawing/2014/main" id="{A2101B9C-1C34-4AB8-8FB7-CD5D37F802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60511" y="2440225"/>
            <a:ext cx="2756796" cy="2067597"/>
          </a:xfrm>
          <a:prstGeom prst="rect">
            <a:avLst/>
          </a:prstGeom>
        </p:spPr>
      </p:pic>
      <p:pic>
        <p:nvPicPr>
          <p:cNvPr id="20" name="Рисунок 19">
            <a:extLst>
              <a:ext uri="{FF2B5EF4-FFF2-40B4-BE49-F238E27FC236}">
                <a16:creationId xmlns:a16="http://schemas.microsoft.com/office/drawing/2014/main" id="{8065D47C-D714-4C26-A0D3-BD55543E7C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91123" y="4586256"/>
            <a:ext cx="1641462" cy="2188616"/>
          </a:xfrm>
          <a:prstGeom prst="rect">
            <a:avLst/>
          </a:prstGeom>
        </p:spPr>
      </p:pic>
      <p:pic>
        <p:nvPicPr>
          <p:cNvPr id="22" name="Рисунок 21">
            <a:extLst>
              <a:ext uri="{FF2B5EF4-FFF2-40B4-BE49-F238E27FC236}">
                <a16:creationId xmlns:a16="http://schemas.microsoft.com/office/drawing/2014/main" id="{C6813B6A-DAA1-42FF-8C56-30CFAF84AB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94254" y="4586256"/>
            <a:ext cx="1641463" cy="2188616"/>
          </a:xfrm>
          <a:prstGeom prst="rect">
            <a:avLst/>
          </a:prstGeom>
        </p:spPr>
      </p:pic>
    </p:spTree>
    <p:extLst>
      <p:ext uri="{BB962C8B-B14F-4D97-AF65-F5344CB8AC3E}">
        <p14:creationId xmlns:p14="http://schemas.microsoft.com/office/powerpoint/2010/main" val="309684252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sp>
        <p:nvSpPr>
          <p:cNvPr id="4" name="Прямоугольник 3"/>
          <p:cNvSpPr/>
          <p:nvPr/>
        </p:nvSpPr>
        <p:spPr>
          <a:xfrm>
            <a:off x="794083" y="1064213"/>
            <a:ext cx="8333875" cy="3985706"/>
          </a:xfrm>
          <a:prstGeom prst="rect">
            <a:avLst/>
          </a:prstGeom>
        </p:spPr>
        <p:txBody>
          <a:bodyPr wrap="square">
            <a:spAutoFit/>
          </a:bodyPr>
          <a:lstStyle/>
          <a:p>
            <a:pPr>
              <a:spcAft>
                <a:spcPts val="600"/>
              </a:spcAft>
            </a:pP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Головной офис и завод компании «SVC» расположен в промышленной зоне города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Фошань</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Foshan</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провинция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Гуандун</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Guandung</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Производственные и сборочные цеха занимают площадь более 30 тыс. квадратных метров, где трудятся более двух тысяч сотрудников компании. Наша компания имеет собственную исследовательскую и испытательную лаборатории, где трудятся талантливые и опытные инженеры-электронщики в числе которых специалисты из США.</a:t>
            </a:r>
          </a:p>
          <a:p>
            <a:pPr>
              <a:spcAft>
                <a:spcPts val="600"/>
              </a:spcAft>
            </a:pP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Свою историю компания «SVC» начинает с 2001 года, когда руководство Американской компании CDP (CHICAGO DIGITAL POWER) приняло решение об организации сборочного цеха своей продукции в Китае. Для этой цели, был привлечен молодой и талантливый бизнесмен, инженер по образованию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Du</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Jiede</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который вместе со специалистами из CDP организовал первый сборочный конвейер (существует и по ныне в виде отдельного подразделения), с которого сошли совершенно инновационный и высокотехнологичные по тому времени источники бесперебойного питания. Продукция, которая сходила с конвейера предназначалась для североамериканского рынка и отличалась особой спецификой – электропитанием 110 вольт.</a:t>
            </a:r>
          </a:p>
          <a:p>
            <a:pPr>
              <a:spcAft>
                <a:spcPts val="600"/>
              </a:spcAft>
            </a:pPr>
            <a:endPar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pPr>
              <a:spcAft>
                <a:spcPts val="600"/>
              </a:spcAft>
            </a:pPr>
            <a:r>
              <a:rPr lang="ru-RU" sz="14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Продукция выделялась своим качеством и абсолютно разумной ценой – именно это и определило дальнейший успех всех продуктов выпускающихся под торговой маркой «SVC». </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1845" y="1160463"/>
            <a:ext cx="1789889" cy="1697683"/>
          </a:xfrm>
          <a:prstGeom prst="rect">
            <a:avLst/>
          </a:prstGeom>
        </p:spPr>
      </p:pic>
      <p:pic>
        <p:nvPicPr>
          <p:cNvPr id="7" name="Рисунок 6"/>
          <p:cNvPicPr>
            <a:picLocks noChangeAspect="1"/>
          </p:cNvPicPr>
          <p:nvPr/>
        </p:nvPicPr>
        <p:blipFill rotWithShape="1">
          <a:blip r:embed="rId4"/>
          <a:srcRect l="3293" t="3722" r="2891" b="4589"/>
          <a:stretch/>
        </p:blipFill>
        <p:spPr>
          <a:xfrm>
            <a:off x="9541845" y="2890230"/>
            <a:ext cx="1789889" cy="1642101"/>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Tree>
    <p:extLst>
      <p:ext uri="{BB962C8B-B14F-4D97-AF65-F5344CB8AC3E}">
        <p14:creationId xmlns:p14="http://schemas.microsoft.com/office/powerpoint/2010/main" val="282989359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6" name="TextBox 5"/>
          <p:cNvSpPr txBox="1"/>
          <p:nvPr/>
        </p:nvSpPr>
        <p:spPr>
          <a:xfrm>
            <a:off x="793367" y="1203534"/>
            <a:ext cx="10500602" cy="738664"/>
          </a:xfrm>
          <a:prstGeom prst="rect">
            <a:avLst/>
          </a:prstGeom>
          <a:noFill/>
        </p:spPr>
        <p:txBody>
          <a:bodyPr wrap="square" rtlCol="0">
            <a:spAutoFit/>
          </a:bodyPr>
          <a:lstStyle/>
          <a:p>
            <a:r>
              <a:rPr lang="ru-RU" sz="14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ARISTAN EPC</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 многопрофильная строительная компания, оказывающая полный спектр услуг в сфере проектирования, строительства и инженерного оснащения объектов недвижимости.</a:t>
            </a:r>
            <a:r>
              <a:rPr lang="ru-RU" sz="14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Была основана в 2007 году и вошла в состав группы компаний ARISTAN GROUP, заняв прочные бизнес-позиции на строительном рынке Казахстана.</a:t>
            </a:r>
            <a:endParaRPr lang="ru-RU" sz="10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6" name="TextBox 15"/>
          <p:cNvSpPr txBox="1"/>
          <p:nvPr/>
        </p:nvSpPr>
        <p:spPr>
          <a:xfrm>
            <a:off x="1049977" y="1942198"/>
            <a:ext cx="2357317" cy="1200329"/>
          </a:xfrm>
          <a:prstGeom prst="rect">
            <a:avLst/>
          </a:prstGeom>
          <a:noFill/>
        </p:spPr>
        <p:txBody>
          <a:bodyPr wrap="square" rtlCol="0">
            <a:spAutoFit/>
          </a:bodyPr>
          <a:lstStyle/>
          <a:p>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r>
              <a:rPr lang="ru-RU" sz="12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Безтрансформаторный</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GT33-10KVA </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 возможностью установки аккумуляторных батарей в корпус ИБП</a:t>
            </a: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endParaRPr lang="ru-RU" sz="10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5" name="Рисунок 4"/>
          <p:cNvPicPr>
            <a:picLocks noChangeAspect="1"/>
          </p:cNvPicPr>
          <p:nvPr/>
        </p:nvPicPr>
        <p:blipFill>
          <a:blip r:embed="rId5"/>
          <a:stretch>
            <a:fillRect/>
          </a:stretch>
        </p:blipFill>
        <p:spPr>
          <a:xfrm>
            <a:off x="8659765" y="2165004"/>
            <a:ext cx="2127798" cy="2833500"/>
          </a:xfrm>
          <a:prstGeom prst="rect">
            <a:avLst/>
          </a:prstGeom>
        </p:spPr>
      </p:pic>
      <p:pic>
        <p:nvPicPr>
          <p:cNvPr id="8" name="Рисунок 7"/>
          <p:cNvPicPr>
            <a:picLocks noChangeAspect="1"/>
          </p:cNvPicPr>
          <p:nvPr/>
        </p:nvPicPr>
        <p:blipFill>
          <a:blip r:embed="rId6"/>
          <a:stretch>
            <a:fillRect/>
          </a:stretch>
        </p:blipFill>
        <p:spPr>
          <a:xfrm>
            <a:off x="6016447" y="2165004"/>
            <a:ext cx="2552703" cy="2833500"/>
          </a:xfrm>
          <a:prstGeom prst="rect">
            <a:avLst/>
          </a:prstGeom>
        </p:spPr>
      </p:pic>
      <p:pic>
        <p:nvPicPr>
          <p:cNvPr id="10" name="Рисунок 9"/>
          <p:cNvPicPr>
            <a:picLocks noChangeAspect="1"/>
          </p:cNvPicPr>
          <p:nvPr/>
        </p:nvPicPr>
        <p:blipFill>
          <a:blip r:embed="rId7"/>
          <a:stretch>
            <a:fillRect/>
          </a:stretch>
        </p:blipFill>
        <p:spPr>
          <a:xfrm>
            <a:off x="4283682" y="533008"/>
            <a:ext cx="1230336" cy="495330"/>
          </a:xfrm>
          <a:prstGeom prst="rect">
            <a:avLst/>
          </a:prstGeom>
        </p:spPr>
      </p:pic>
      <p:pic>
        <p:nvPicPr>
          <p:cNvPr id="14" name="Рисунок 13"/>
          <p:cNvPicPr>
            <a:picLocks noChangeAspect="1"/>
          </p:cNvPicPr>
          <p:nvPr/>
        </p:nvPicPr>
        <p:blipFill>
          <a:blip r:embed="rId8"/>
          <a:stretch>
            <a:fillRect/>
          </a:stretch>
        </p:blipFill>
        <p:spPr>
          <a:xfrm>
            <a:off x="2755936" y="1717477"/>
            <a:ext cx="3905681" cy="3905681"/>
          </a:xfrm>
          <a:prstGeom prst="rect">
            <a:avLst/>
          </a:prstGeom>
        </p:spPr>
      </p:pic>
      <p:sp>
        <p:nvSpPr>
          <p:cNvPr id="17" name="TextBox 16"/>
          <p:cNvSpPr txBox="1"/>
          <p:nvPr/>
        </p:nvSpPr>
        <p:spPr>
          <a:xfrm>
            <a:off x="2285970" y="580618"/>
            <a:ext cx="7437694" cy="400110"/>
          </a:xfrm>
          <a:prstGeom prst="rect">
            <a:avLst/>
          </a:prstGeom>
          <a:noFill/>
        </p:spPr>
        <p:txBody>
          <a:bodyPr wrap="square" rtlCol="0">
            <a:spAutoFit/>
          </a:bodyPr>
          <a:lstStyle/>
          <a:p>
            <a:r>
              <a:rPr lang="en-US" sz="2000" b="1" dirty="0">
                <a:latin typeface="Roboto" panose="02000000000000000000" pitchFamily="2" charset="0"/>
                <a:ea typeface="Roboto" panose="02000000000000000000" pitchFamily="2" charset="0"/>
                <a:cs typeface="Roboto" panose="02000000000000000000" pitchFamily="2" charset="0"/>
              </a:rPr>
              <a:t>ARISTAN EPC</a:t>
            </a:r>
          </a:p>
        </p:txBody>
      </p:sp>
    </p:spTree>
    <p:extLst>
      <p:ext uri="{BB962C8B-B14F-4D97-AF65-F5344CB8AC3E}">
        <p14:creationId xmlns:p14="http://schemas.microsoft.com/office/powerpoint/2010/main" val="88626924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6" name="TextBox 5"/>
          <p:cNvSpPr txBox="1"/>
          <p:nvPr/>
        </p:nvSpPr>
        <p:spPr>
          <a:xfrm>
            <a:off x="793876" y="1139659"/>
            <a:ext cx="10807574" cy="1600438"/>
          </a:xfrm>
          <a:prstGeom prst="rect">
            <a:avLst/>
          </a:prstGeom>
          <a:noFill/>
        </p:spPr>
        <p:txBody>
          <a:bodyPr wrap="square" rtlCol="0">
            <a:spAutoFit/>
          </a:bodyPr>
          <a:lstStyle/>
          <a:p>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Nostrum</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Oil</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&amp;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Gas</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PLC является независимой нефтегазовой компанией, работающей на нескольких месторождениях, которая занимается добычей нефти и газа, разведкой и разработкой нефтегазовых месторождений в Прикаспийском бассейне.</a:t>
            </a:r>
            <a:endPar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endPar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Центральный офис компании </a:t>
            </a:r>
            <a:r>
              <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Nostrum Oil &amp; Gas PLC(</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бывш</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Жаикмунай</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6-этажное здание обеспечивается резервным питанием трёх-фазных ИБП </a:t>
            </a:r>
            <a:r>
              <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 </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серии </a:t>
            </a:r>
            <a:r>
              <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PT3C. </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На каждом этаже установлен ИБП, которые питает весь этаж. К ИБП установлены батарейные блоки, индивидуально сконфигурированные под нагрузку и необходимое время автономной работы. </a:t>
            </a:r>
          </a:p>
          <a:p>
            <a:endPar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394" y="2740097"/>
            <a:ext cx="3642608" cy="2050732"/>
          </a:xfrm>
          <a:prstGeom prst="rect">
            <a:avLst/>
          </a:prstGeom>
        </p:spPr>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4809" y="2740097"/>
            <a:ext cx="3642609" cy="2050732"/>
          </a:xfrm>
          <a:prstGeom prst="rect">
            <a:avLst/>
          </a:prstGeom>
        </p:spPr>
      </p:pic>
      <p:pic>
        <p:nvPicPr>
          <p:cNvPr id="2" name="Рисунок 1"/>
          <p:cNvPicPr>
            <a:picLocks noChangeAspect="1"/>
          </p:cNvPicPr>
          <p:nvPr/>
        </p:nvPicPr>
        <p:blipFill>
          <a:blip r:embed="rId7"/>
          <a:stretch>
            <a:fillRect/>
          </a:stretch>
        </p:blipFill>
        <p:spPr>
          <a:xfrm>
            <a:off x="5349970" y="600904"/>
            <a:ext cx="1309694" cy="331509"/>
          </a:xfrm>
          <a:prstGeom prst="rect">
            <a:avLst/>
          </a:prstGeom>
        </p:spPr>
      </p:pic>
      <p:sp>
        <p:nvSpPr>
          <p:cNvPr id="24" name="TextBox 23"/>
          <p:cNvSpPr txBox="1"/>
          <p:nvPr/>
        </p:nvSpPr>
        <p:spPr>
          <a:xfrm>
            <a:off x="2285970" y="580618"/>
            <a:ext cx="7437694" cy="400110"/>
          </a:xfrm>
          <a:prstGeom prst="rect">
            <a:avLst/>
          </a:prstGeom>
          <a:noFill/>
        </p:spPr>
        <p:txBody>
          <a:bodyPr wrap="square" rtlCol="0">
            <a:spAutoFit/>
          </a:bodyPr>
          <a:lstStyle/>
          <a:p>
            <a:r>
              <a:rPr lang="en-US" sz="2000" b="1" dirty="0">
                <a:latin typeface="Roboto" panose="02000000000000000000" pitchFamily="2" charset="0"/>
                <a:ea typeface="Roboto" panose="02000000000000000000" pitchFamily="2" charset="0"/>
                <a:cs typeface="Roboto" panose="02000000000000000000" pitchFamily="2" charset="0"/>
              </a:rPr>
              <a:t>Nostrum Oil &amp; Gas PLC</a:t>
            </a:r>
          </a:p>
        </p:txBody>
      </p:sp>
    </p:spTree>
    <p:extLst>
      <p:ext uri="{BB962C8B-B14F-4D97-AF65-F5344CB8AC3E}">
        <p14:creationId xmlns:p14="http://schemas.microsoft.com/office/powerpoint/2010/main" val="12563138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9" name="TextBox 8"/>
          <p:cNvSpPr txBox="1"/>
          <p:nvPr/>
        </p:nvSpPr>
        <p:spPr>
          <a:xfrm>
            <a:off x="805026" y="1183312"/>
            <a:ext cx="10682124" cy="1323439"/>
          </a:xfrm>
          <a:prstGeom prst="rect">
            <a:avLst/>
          </a:prstGeom>
          <a:noFill/>
        </p:spPr>
        <p:txBody>
          <a:bodyPr wrap="square" rtlCol="0">
            <a:spAutoFit/>
          </a:bodyPr>
          <a:lstStyle/>
          <a:p>
            <a:pPr fontAlgn="t"/>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История создания Международного центра приграничного сотрудничества «Хоргос» была заложена в рамках государственного визита Президента Казахстана Нурсултана Назарбаева в Китай 22-25 декабря 2002</a:t>
            </a:r>
            <a:r>
              <a:rPr lang="en-US"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r>
            <a:b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b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Буквально через два года в городе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Кульджа</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(КНР) подписывается Рамочное соглашение между Правительствами Казахстана и Китая о создании Международного центра приграничного сотрудничества «Хоргос».</a:t>
            </a:r>
          </a:p>
        </p:txBody>
      </p:sp>
      <p:sp>
        <p:nvSpPr>
          <p:cNvPr id="19" name="Прямоугольник 18"/>
          <p:cNvSpPr/>
          <p:nvPr/>
        </p:nvSpPr>
        <p:spPr>
          <a:xfrm>
            <a:off x="3088599" y="5091797"/>
            <a:ext cx="3573458" cy="276999"/>
          </a:xfrm>
          <a:prstGeom prst="rect">
            <a:avLst/>
          </a:prstGeom>
        </p:spPr>
        <p:txBody>
          <a:bodyPr wrap="square">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Онлайн стоечный 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 RT-6KL-LCD</a:t>
            </a:r>
            <a:endParaRPr lang="ru-RU" sz="10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8" name="Рисунок 7"/>
          <p:cNvPicPr>
            <a:picLocks noChangeAspect="1"/>
          </p:cNvPicPr>
          <p:nvPr/>
        </p:nvPicPr>
        <p:blipFill>
          <a:blip r:embed="rId5"/>
          <a:stretch>
            <a:fillRect/>
          </a:stretch>
        </p:blipFill>
        <p:spPr>
          <a:xfrm>
            <a:off x="10370320" y="421057"/>
            <a:ext cx="1333229" cy="566822"/>
          </a:xfrm>
          <a:prstGeom prst="rect">
            <a:avLst/>
          </a:prstGeom>
        </p:spPr>
      </p:pic>
      <p:pic>
        <p:nvPicPr>
          <p:cNvPr id="10" name="Рисунок 9"/>
          <p:cNvPicPr>
            <a:picLocks noChangeAspect="1"/>
          </p:cNvPicPr>
          <p:nvPr/>
        </p:nvPicPr>
        <p:blipFill>
          <a:blip r:embed="rId6"/>
          <a:stretch>
            <a:fillRect/>
          </a:stretch>
        </p:blipFill>
        <p:spPr>
          <a:xfrm>
            <a:off x="933064" y="4207820"/>
            <a:ext cx="2069398" cy="2069398"/>
          </a:xfrm>
          <a:prstGeom prst="rect">
            <a:avLst/>
          </a:prstGeom>
        </p:spPr>
      </p:pic>
      <p:pic>
        <p:nvPicPr>
          <p:cNvPr id="12" name="Рисунок 11"/>
          <p:cNvPicPr>
            <a:picLocks noChangeAspect="1"/>
          </p:cNvPicPr>
          <p:nvPr/>
        </p:nvPicPr>
        <p:blipFill>
          <a:blip r:embed="rId7"/>
          <a:stretch>
            <a:fillRect/>
          </a:stretch>
        </p:blipFill>
        <p:spPr>
          <a:xfrm>
            <a:off x="810754" y="2410278"/>
            <a:ext cx="2279916" cy="2279916"/>
          </a:xfrm>
          <a:prstGeom prst="rect">
            <a:avLst/>
          </a:prstGeom>
        </p:spPr>
      </p:pic>
      <p:sp>
        <p:nvSpPr>
          <p:cNvPr id="17" name="Прямоугольник 16"/>
          <p:cNvSpPr/>
          <p:nvPr/>
        </p:nvSpPr>
        <p:spPr>
          <a:xfrm>
            <a:off x="3088599" y="2847317"/>
            <a:ext cx="3150953" cy="1384995"/>
          </a:xfrm>
          <a:prstGeom prst="rect">
            <a:avLst/>
          </a:prstGeom>
        </p:spPr>
        <p:txBody>
          <a:bodyPr wrap="square">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Трансформаторный 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GP33-</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серии</a:t>
            </a: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 GP33-</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8</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0</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кВа-2 штуки</a:t>
            </a: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Дополнительно к ИБП, были поставлены  32 аккумуляторные батареи 12В/38Ач.Аккумуляторы были установлены в специальные шкафы для батареи</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производства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3" name="Рисунок 12"/>
          <p:cNvPicPr>
            <a:picLocks noChangeAspect="1"/>
          </p:cNvPicPr>
          <p:nvPr/>
        </p:nvPicPr>
        <p:blipFill>
          <a:blip r:embed="rId8"/>
          <a:stretch>
            <a:fillRect/>
          </a:stretch>
        </p:blipFill>
        <p:spPr>
          <a:xfrm>
            <a:off x="7324096" y="4393773"/>
            <a:ext cx="2856124" cy="1813157"/>
          </a:xfrm>
          <a:prstGeom prst="rect">
            <a:avLst/>
          </a:prstGeom>
        </p:spPr>
      </p:pic>
      <p:pic>
        <p:nvPicPr>
          <p:cNvPr id="15" name="Рисунок 14"/>
          <p:cNvPicPr>
            <a:picLocks noChangeAspect="1"/>
          </p:cNvPicPr>
          <p:nvPr/>
        </p:nvPicPr>
        <p:blipFill>
          <a:blip r:embed="rId9"/>
          <a:stretch>
            <a:fillRect/>
          </a:stretch>
        </p:blipFill>
        <p:spPr>
          <a:xfrm>
            <a:off x="7324096" y="2620544"/>
            <a:ext cx="2856124" cy="1740574"/>
          </a:xfrm>
          <a:prstGeom prst="rect">
            <a:avLst/>
          </a:prstGeom>
        </p:spPr>
      </p:pic>
      <p:sp>
        <p:nvSpPr>
          <p:cNvPr id="23" name="TextBox 22"/>
          <p:cNvSpPr txBox="1"/>
          <p:nvPr/>
        </p:nvSpPr>
        <p:spPr>
          <a:xfrm>
            <a:off x="2285969" y="580618"/>
            <a:ext cx="8270063"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Международный Центр Приграничного Сотрудничества ХОРГОС </a:t>
            </a:r>
          </a:p>
        </p:txBody>
      </p:sp>
    </p:spTree>
    <p:extLst>
      <p:ext uri="{BB962C8B-B14F-4D97-AF65-F5344CB8AC3E}">
        <p14:creationId xmlns:p14="http://schemas.microsoft.com/office/powerpoint/2010/main" val="424356513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9" name="TextBox 8"/>
          <p:cNvSpPr txBox="1"/>
          <p:nvPr/>
        </p:nvSpPr>
        <p:spPr>
          <a:xfrm>
            <a:off x="790394" y="1228539"/>
            <a:ext cx="10827386" cy="1077218"/>
          </a:xfrm>
          <a:prstGeom prst="rect">
            <a:avLst/>
          </a:prstGeom>
          <a:noFill/>
        </p:spPr>
        <p:txBody>
          <a:bodyPr wrap="square" rtlCol="0">
            <a:spAutoFit/>
          </a:bodyPr>
          <a:lstStyle/>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Основным предметом деятельности АО «Национальная компания «Астана ЭКСПО-2017» определены подготовка и проведение Международной специализированной выставки ЭКСПО-2017 в г. Астана.</a:t>
            </a:r>
          </a:p>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Созданию АО «Национальная компания «Астана ЭКСПО-2017» предшествовала большая организационная работа по подготовке, подаче и участию в конкурсе среди стран заявки Республики Казахстан.</a:t>
            </a:r>
          </a:p>
        </p:txBody>
      </p:sp>
      <p:sp>
        <p:nvSpPr>
          <p:cNvPr id="16" name="Прямоугольник 15"/>
          <p:cNvSpPr/>
          <p:nvPr/>
        </p:nvSpPr>
        <p:spPr>
          <a:xfrm>
            <a:off x="1047581" y="4919008"/>
            <a:ext cx="3132603" cy="1754326"/>
          </a:xfrm>
          <a:prstGeom prst="rect">
            <a:avLst/>
          </a:prstGeom>
        </p:spPr>
        <p:txBody>
          <a:bodyPr wrap="square">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Трансформаторный 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GP33-</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серии</a:t>
            </a: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 GP33-</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8</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0</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кВа-2 штук</a:t>
            </a: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Дополнительно к ИБП, были поставлены  32 аккумуляторные батареи 12В/65Ач.Аккумуляторы были установлены в специальные шкафы для батареи</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производства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8" name="Рисунок 17"/>
          <p:cNvPicPr>
            <a:picLocks noChangeAspect="1"/>
          </p:cNvPicPr>
          <p:nvPr/>
        </p:nvPicPr>
        <p:blipFill>
          <a:blip r:embed="rId5"/>
          <a:stretch>
            <a:fillRect/>
          </a:stretch>
        </p:blipFill>
        <p:spPr>
          <a:xfrm>
            <a:off x="632151" y="2295324"/>
            <a:ext cx="2597309" cy="2597309"/>
          </a:xfrm>
          <a:prstGeom prst="rect">
            <a:avLst/>
          </a:prstGeom>
        </p:spPr>
      </p:pic>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6872" y="2574867"/>
            <a:ext cx="3085044" cy="2055411"/>
          </a:xfrm>
          <a:prstGeom prst="rect">
            <a:avLst/>
          </a:prstGeom>
        </p:spPr>
      </p:pic>
      <p:pic>
        <p:nvPicPr>
          <p:cNvPr id="3" name="Рисунок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7682" y="2573727"/>
            <a:ext cx="2744325" cy="2058243"/>
          </a:xfrm>
          <a:prstGeom prst="rect">
            <a:avLst/>
          </a:prstGeom>
        </p:spPr>
      </p:pic>
      <p:sp>
        <p:nvSpPr>
          <p:cNvPr id="15" name="TextBox 14"/>
          <p:cNvSpPr txBox="1"/>
          <p:nvPr/>
        </p:nvSpPr>
        <p:spPr>
          <a:xfrm>
            <a:off x="2285969" y="580618"/>
            <a:ext cx="6172231"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Областная клиническая больница г. Шымкент</a:t>
            </a:r>
          </a:p>
        </p:txBody>
      </p:sp>
    </p:spTree>
    <p:extLst>
      <p:ext uri="{BB962C8B-B14F-4D97-AF65-F5344CB8AC3E}">
        <p14:creationId xmlns:p14="http://schemas.microsoft.com/office/powerpoint/2010/main" val="3477455669"/>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9" name="TextBox 8"/>
          <p:cNvSpPr txBox="1"/>
          <p:nvPr/>
        </p:nvSpPr>
        <p:spPr>
          <a:xfrm>
            <a:off x="799043" y="1228270"/>
            <a:ext cx="8761335" cy="1877437"/>
          </a:xfrm>
          <a:prstGeom prst="rect">
            <a:avLst/>
          </a:prstGeom>
          <a:noFill/>
        </p:spPr>
        <p:txBody>
          <a:bodyPr wrap="square" rtlCol="0">
            <a:spAutoFit/>
          </a:bodyPr>
          <a:lstStyle/>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ГКП «ЦРБ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Илийского</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района» п.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Отеген</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батыр ул. Титова № 30.</a:t>
            </a:r>
            <a:endPar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endPar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Трансформаторный 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GP33-</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серии</a:t>
            </a: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 GP33-</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6</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0</a:t>
            </a:r>
            <a:r>
              <a:rPr lang="ru-RU" sz="12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кВа</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Дополнительно к ИБП, были поставлены  32 аккумуляторные батареи 12В/65Ач.Аккумуляторы были установлены в специальные шкафы для батареи</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производства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 GP33-60KVA </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питает отделение реанимации и рентген кабинет. </a:t>
            </a:r>
          </a:p>
          <a:p>
            <a:endPar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endPar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394" y="2883077"/>
            <a:ext cx="3527330" cy="2341265"/>
          </a:xfrm>
          <a:prstGeom prst="rect">
            <a:avLst/>
          </a:prstGeom>
        </p:spPr>
      </p:pic>
      <p:pic>
        <p:nvPicPr>
          <p:cNvPr id="7" name="Рисунок 6"/>
          <p:cNvPicPr>
            <a:picLocks noChangeAspect="1"/>
          </p:cNvPicPr>
          <p:nvPr/>
        </p:nvPicPr>
        <p:blipFill>
          <a:blip r:embed="rId6"/>
          <a:stretch>
            <a:fillRect/>
          </a:stretch>
        </p:blipFill>
        <p:spPr>
          <a:xfrm>
            <a:off x="7847774" y="499993"/>
            <a:ext cx="528783" cy="486816"/>
          </a:xfrm>
          <a:prstGeom prst="rect">
            <a:avLst/>
          </a:prstGeom>
        </p:spPr>
      </p:pic>
      <p:sp>
        <p:nvSpPr>
          <p:cNvPr id="16" name="TextBox 15"/>
          <p:cNvSpPr txBox="1"/>
          <p:nvPr/>
        </p:nvSpPr>
        <p:spPr>
          <a:xfrm>
            <a:off x="2285969" y="580618"/>
            <a:ext cx="6172231"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 </a:t>
            </a:r>
            <a:r>
              <a:rPr lang="ru-RU" sz="2000" b="1" dirty="0" err="1">
                <a:latin typeface="Roboto" panose="02000000000000000000" pitchFamily="2" charset="0"/>
                <a:ea typeface="Roboto" panose="02000000000000000000" pitchFamily="2" charset="0"/>
                <a:cs typeface="Roboto" panose="02000000000000000000" pitchFamily="2" charset="0"/>
              </a:rPr>
              <a:t>Илийская</a:t>
            </a:r>
            <a:r>
              <a:rPr lang="ru-RU" sz="2000" b="1" dirty="0">
                <a:latin typeface="Roboto" panose="02000000000000000000" pitchFamily="2" charset="0"/>
                <a:ea typeface="Roboto" panose="02000000000000000000" pitchFamily="2" charset="0"/>
                <a:cs typeface="Roboto" panose="02000000000000000000" pitchFamily="2" charset="0"/>
              </a:rPr>
              <a:t> центральная районная больница </a:t>
            </a:r>
          </a:p>
        </p:txBody>
      </p:sp>
    </p:spTree>
    <p:extLst>
      <p:ext uri="{BB962C8B-B14F-4D97-AF65-F5344CB8AC3E}">
        <p14:creationId xmlns:p14="http://schemas.microsoft.com/office/powerpoint/2010/main" val="91347056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6" name="TextBox 5"/>
          <p:cNvSpPr txBox="1"/>
          <p:nvPr/>
        </p:nvSpPr>
        <p:spPr>
          <a:xfrm>
            <a:off x="808981" y="1471213"/>
            <a:ext cx="10531212" cy="1169551"/>
          </a:xfrm>
          <a:prstGeom prst="rect">
            <a:avLst/>
          </a:prstGeom>
          <a:noFill/>
        </p:spPr>
        <p:txBody>
          <a:bodyPr wrap="square" rtlCol="0">
            <a:spAutoFit/>
          </a:bodyPr>
          <a:lstStyle/>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Департамент государственных доходов по западно-казахстанской области</a:t>
            </a:r>
          </a:p>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Комитета государственных доходов министерства финансов РК, является территориальным органом комитета государственных доходов МФ РК, уполномоченным на выполнении функций государственного управления и контроля в сфере таможенного дела по обеспечению полноты и своевременности поступлений налогов, таможенных и других обязательных платежей в бюджет</a:t>
            </a: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7263" y="607779"/>
            <a:ext cx="682546" cy="690770"/>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394" y="3369340"/>
            <a:ext cx="3277255" cy="2255522"/>
          </a:xfrm>
          <a:prstGeom prst="rect">
            <a:avLst/>
          </a:prstGeom>
        </p:spPr>
      </p:pic>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6527" y="3369340"/>
            <a:ext cx="3007362" cy="2255522"/>
          </a:xfrm>
          <a:prstGeom prst="rect">
            <a:avLst/>
          </a:prstGeom>
        </p:spPr>
      </p:pic>
      <p:sp>
        <p:nvSpPr>
          <p:cNvPr id="12" name="TextBox 11"/>
          <p:cNvSpPr txBox="1"/>
          <p:nvPr/>
        </p:nvSpPr>
        <p:spPr>
          <a:xfrm>
            <a:off x="808981" y="2766535"/>
            <a:ext cx="8638903" cy="307777"/>
          </a:xfrm>
          <a:prstGeom prst="rect">
            <a:avLst/>
          </a:prstGeom>
          <a:noFill/>
        </p:spPr>
        <p:txBody>
          <a:bodyPr wrap="square" rtlCol="0">
            <a:spAutoFit/>
          </a:bodyPr>
          <a:lstStyle/>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Стоечный Онлайн ИБП </a:t>
            </a:r>
            <a:r>
              <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RT-6KL-LCD</a:t>
            </a:r>
            <a:endPar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TextBox 14"/>
          <p:cNvSpPr txBox="1"/>
          <p:nvPr/>
        </p:nvSpPr>
        <p:spPr>
          <a:xfrm>
            <a:off x="2285969" y="580618"/>
            <a:ext cx="8547205" cy="707886"/>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Департамент государственных доходов </a:t>
            </a:r>
          </a:p>
          <a:p>
            <a:r>
              <a:rPr lang="ru-RU" sz="2000" b="1" dirty="0">
                <a:latin typeface="Roboto" panose="02000000000000000000" pitchFamily="2" charset="0"/>
                <a:ea typeface="Roboto" panose="02000000000000000000" pitchFamily="2" charset="0"/>
                <a:cs typeface="Roboto" panose="02000000000000000000" pitchFamily="2" charset="0"/>
              </a:rPr>
              <a:t>по западно-казахстанской области</a:t>
            </a:r>
          </a:p>
        </p:txBody>
      </p:sp>
    </p:spTree>
    <p:extLst>
      <p:ext uri="{BB962C8B-B14F-4D97-AF65-F5344CB8AC3E}">
        <p14:creationId xmlns:p14="http://schemas.microsoft.com/office/powerpoint/2010/main" val="172275402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6" name="TextBox 5"/>
          <p:cNvSpPr txBox="1"/>
          <p:nvPr/>
        </p:nvSpPr>
        <p:spPr>
          <a:xfrm>
            <a:off x="783314" y="1154691"/>
            <a:ext cx="10695672" cy="1569660"/>
          </a:xfrm>
          <a:prstGeom prst="rect">
            <a:avLst/>
          </a:prstGeom>
          <a:noFill/>
        </p:spPr>
        <p:txBody>
          <a:bodyPr wrap="square" rtlCol="0">
            <a:spAutoFit/>
          </a:bodyPr>
          <a:lstStyle/>
          <a:p>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Казцинк</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 крупный интегрированный производитель цинка с большой долей сопутствующего выпуска меди, драгоценных металлов и свинца. Основные предприятия компании находятся на территории Республики Казахстан, больше всего в Восточно-Казахстанской области.</a:t>
            </a:r>
            <a:r>
              <a:rPr lang="en-US"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Компания была основана в 1997 г. путем слияния активов трех основных производителей цветных металлов Восточного Казахстана: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Усть-Каменогорского</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свинцово-цинкового,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Лениногорского</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полиметаллического и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Зыряновского</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свинцового комбинатов. </a:t>
            </a:r>
            <a:endPar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3" name="Рисунок 12"/>
          <p:cNvPicPr>
            <a:picLocks noChangeAspect="1"/>
          </p:cNvPicPr>
          <p:nvPr/>
        </p:nvPicPr>
        <p:blipFill>
          <a:blip r:embed="rId5"/>
          <a:stretch>
            <a:fillRect/>
          </a:stretch>
        </p:blipFill>
        <p:spPr>
          <a:xfrm>
            <a:off x="817226" y="3117846"/>
            <a:ext cx="4468448" cy="2268986"/>
          </a:xfrm>
          <a:prstGeom prst="rect">
            <a:avLst/>
          </a:prstGeom>
        </p:spPr>
      </p:pic>
      <p:sp>
        <p:nvSpPr>
          <p:cNvPr id="16" name="TextBox 15"/>
          <p:cNvSpPr txBox="1"/>
          <p:nvPr/>
        </p:nvSpPr>
        <p:spPr>
          <a:xfrm>
            <a:off x="6949191" y="3639523"/>
            <a:ext cx="3940863" cy="276999"/>
          </a:xfrm>
          <a:prstGeom prst="rect">
            <a:avLst/>
          </a:prstGeom>
          <a:noFill/>
        </p:spPr>
        <p:txBody>
          <a:bodyPr wrap="square" rtlCol="0">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Стоечные Онлайн 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RT-3KL-LCD</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endParaRPr lang="ru-RU" sz="10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7" name="Рисунок 16"/>
          <p:cNvPicPr>
            <a:picLocks noChangeAspect="1"/>
          </p:cNvPicPr>
          <p:nvPr/>
        </p:nvPicPr>
        <p:blipFill>
          <a:blip r:embed="rId6"/>
          <a:stretch>
            <a:fillRect/>
          </a:stretch>
        </p:blipFill>
        <p:spPr>
          <a:xfrm>
            <a:off x="7154951" y="4029345"/>
            <a:ext cx="2297177" cy="819075"/>
          </a:xfrm>
          <a:prstGeom prst="rect">
            <a:avLst/>
          </a:prstGeom>
        </p:spPr>
      </p:pic>
      <p:pic>
        <p:nvPicPr>
          <p:cNvPr id="18" name="Рисунок 17"/>
          <p:cNvPicPr>
            <a:picLocks noChangeAspect="1"/>
          </p:cNvPicPr>
          <p:nvPr/>
        </p:nvPicPr>
        <p:blipFill>
          <a:blip r:embed="rId7"/>
          <a:stretch>
            <a:fillRect/>
          </a:stretch>
        </p:blipFill>
        <p:spPr>
          <a:xfrm>
            <a:off x="3653115" y="428199"/>
            <a:ext cx="943107" cy="704948"/>
          </a:xfrm>
          <a:prstGeom prst="rect">
            <a:avLst/>
          </a:prstGeom>
        </p:spPr>
      </p:pic>
      <p:sp>
        <p:nvSpPr>
          <p:cNvPr id="23" name="TextBox 22"/>
          <p:cNvSpPr txBox="1"/>
          <p:nvPr/>
        </p:nvSpPr>
        <p:spPr>
          <a:xfrm>
            <a:off x="2285969" y="580618"/>
            <a:ext cx="8547205" cy="400110"/>
          </a:xfrm>
          <a:prstGeom prst="rect">
            <a:avLst/>
          </a:prstGeom>
          <a:noFill/>
        </p:spPr>
        <p:txBody>
          <a:bodyPr wrap="square" rtlCol="0">
            <a:spAutoFit/>
          </a:bodyPr>
          <a:lstStyle/>
          <a:p>
            <a:r>
              <a:rPr lang="ru-RU" sz="2000" b="1" dirty="0" err="1">
                <a:latin typeface="Roboto" panose="02000000000000000000" pitchFamily="2" charset="0"/>
                <a:ea typeface="Roboto" panose="02000000000000000000" pitchFamily="2" charset="0"/>
                <a:cs typeface="Roboto" panose="02000000000000000000" pitchFamily="2" charset="0"/>
              </a:rPr>
              <a:t>Казцинк</a:t>
            </a:r>
            <a:endParaRPr lang="ru-RU" sz="2000"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561829748"/>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sp>
        <p:nvSpPr>
          <p:cNvPr id="6" name="TextBox 5"/>
          <p:cNvSpPr txBox="1"/>
          <p:nvPr/>
        </p:nvSpPr>
        <p:spPr>
          <a:xfrm>
            <a:off x="789214" y="1187579"/>
            <a:ext cx="10665279" cy="1323439"/>
          </a:xfrm>
          <a:prstGeom prst="rect">
            <a:avLst/>
          </a:prstGeom>
          <a:noFill/>
        </p:spPr>
        <p:txBody>
          <a:bodyPr wrap="square" rtlCol="0">
            <a:spAutoFit/>
          </a:bodyPr>
          <a:lstStyle/>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АО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КазАгроФинанс</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 компания, являющаяся финансовым оператором реализации государственных программ по поддержке агропромышленного комплекса страны.</a:t>
            </a:r>
          </a:p>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О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КазАгроФинанс</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входит в состав группы компаний Национального управляющего холдинга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КазАгро</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и при его непосредственном руководстве проводит масштабную работу по реализации своей деятельности в 14 филиалах и представительствах во всех областях Казахстана. </a:t>
            </a:r>
          </a:p>
        </p:txBody>
      </p:sp>
      <p:pic>
        <p:nvPicPr>
          <p:cNvPr id="5" name="Рисунок 4"/>
          <p:cNvPicPr>
            <a:picLocks noChangeAspect="1"/>
          </p:cNvPicPr>
          <p:nvPr/>
        </p:nvPicPr>
        <p:blipFill>
          <a:blip r:embed="rId4"/>
          <a:stretch>
            <a:fillRect/>
          </a:stretch>
        </p:blipFill>
        <p:spPr>
          <a:xfrm>
            <a:off x="4657367" y="579342"/>
            <a:ext cx="1661790" cy="448246"/>
          </a:xfrm>
          <a:prstGeom prst="rect">
            <a:avLst/>
          </a:prstGeom>
        </p:spPr>
      </p:pic>
      <p:pic>
        <p:nvPicPr>
          <p:cNvPr id="8" name="Рисунок 7"/>
          <p:cNvPicPr>
            <a:picLocks noChangeAspect="1"/>
          </p:cNvPicPr>
          <p:nvPr/>
        </p:nvPicPr>
        <p:blipFill>
          <a:blip r:embed="rId5"/>
          <a:stretch>
            <a:fillRect/>
          </a:stretch>
        </p:blipFill>
        <p:spPr>
          <a:xfrm>
            <a:off x="912358" y="2872248"/>
            <a:ext cx="3023150" cy="1862362"/>
          </a:xfrm>
          <a:prstGeom prst="rect">
            <a:avLst/>
          </a:prstGeom>
        </p:spPr>
      </p:pic>
      <p:pic>
        <p:nvPicPr>
          <p:cNvPr id="10" name="Рисунок 9"/>
          <p:cNvPicPr>
            <a:picLocks noChangeAspect="1"/>
          </p:cNvPicPr>
          <p:nvPr/>
        </p:nvPicPr>
        <p:blipFill>
          <a:blip r:embed="rId6"/>
          <a:stretch>
            <a:fillRect/>
          </a:stretch>
        </p:blipFill>
        <p:spPr>
          <a:xfrm>
            <a:off x="4436931" y="2717869"/>
            <a:ext cx="6517080" cy="2269340"/>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7" name="TextBox 16"/>
          <p:cNvSpPr txBox="1"/>
          <p:nvPr/>
        </p:nvSpPr>
        <p:spPr>
          <a:xfrm>
            <a:off x="2285969" y="580618"/>
            <a:ext cx="8547205" cy="400110"/>
          </a:xfrm>
          <a:prstGeom prst="rect">
            <a:avLst/>
          </a:prstGeom>
          <a:noFill/>
        </p:spPr>
        <p:txBody>
          <a:bodyPr wrap="square" rtlCol="0">
            <a:spAutoFit/>
          </a:bodyPr>
          <a:lstStyle/>
          <a:p>
            <a:r>
              <a:rPr lang="ru-RU" sz="2000" b="1" dirty="0" err="1">
                <a:latin typeface="Roboto" panose="02000000000000000000" pitchFamily="2" charset="0"/>
                <a:ea typeface="Roboto" panose="02000000000000000000" pitchFamily="2" charset="0"/>
                <a:cs typeface="Roboto" panose="02000000000000000000" pitchFamily="2" charset="0"/>
              </a:rPr>
              <a:t>Казагрофинанс</a:t>
            </a:r>
            <a:r>
              <a:rPr lang="ru-RU" sz="2000" b="1" dirty="0">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616145641"/>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597" y="397196"/>
            <a:ext cx="7115795" cy="1810296"/>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0" name="Прямоугольник 9"/>
          <p:cNvSpPr/>
          <p:nvPr/>
        </p:nvSpPr>
        <p:spPr>
          <a:xfrm>
            <a:off x="471054" y="1177072"/>
            <a:ext cx="11462327" cy="861774"/>
          </a:xfrm>
          <a:prstGeom prst="rect">
            <a:avLst/>
          </a:prstGeom>
        </p:spPr>
        <p:txBody>
          <a:bodyPr wrap="square">
            <a:spAutoFit/>
          </a:bodyPr>
          <a:lstStyle/>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Модульные ИБП 2 единицы по 120кВа, с комплектом батарей по 40шт*100Ач на каждый из ИБП, также осуществлена поставка шкафов для установки батарей, и кабеля для подключения. Использоваться будут в резервном питании компьютерных томографов в больницах в г. Павлодар и в г. Экибастуз</a:t>
            </a:r>
          </a:p>
        </p:txBody>
      </p:sp>
      <p:sp>
        <p:nvSpPr>
          <p:cNvPr id="24" name="Прямоугольник 23"/>
          <p:cNvSpPr/>
          <p:nvPr/>
        </p:nvSpPr>
        <p:spPr>
          <a:xfrm>
            <a:off x="2067490" y="2417598"/>
            <a:ext cx="995786" cy="276999"/>
          </a:xfrm>
          <a:prstGeom prst="rect">
            <a:avLst/>
          </a:prstGeom>
        </p:spPr>
        <p:txBody>
          <a:bodyPr wrap="none">
            <a:spAutoFit/>
          </a:bodyPr>
          <a:lstStyle/>
          <a:p>
            <a:pPr algn="ct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RM120/20X</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1046" y="2937902"/>
            <a:ext cx="1470216" cy="3460078"/>
          </a:xfrm>
          <a:prstGeom prst="rect">
            <a:avLst/>
          </a:prstGeom>
        </p:spPr>
      </p:pic>
      <p:pic>
        <p:nvPicPr>
          <p:cNvPr id="11" name="Рисунок 10"/>
          <p:cNvPicPr>
            <a:picLocks noChangeAspect="1"/>
          </p:cNvPicPr>
          <p:nvPr/>
        </p:nvPicPr>
        <p:blipFill>
          <a:blip r:embed="rId6"/>
          <a:stretch>
            <a:fillRect/>
          </a:stretch>
        </p:blipFill>
        <p:spPr>
          <a:xfrm>
            <a:off x="7847774" y="499993"/>
            <a:ext cx="528783" cy="486816"/>
          </a:xfrm>
          <a:prstGeom prst="rect">
            <a:avLst/>
          </a:prstGeom>
        </p:spPr>
      </p:pic>
      <p:sp>
        <p:nvSpPr>
          <p:cNvPr id="6" name="Прямоугольник 5"/>
          <p:cNvSpPr/>
          <p:nvPr/>
        </p:nvSpPr>
        <p:spPr>
          <a:xfrm>
            <a:off x="1949428" y="559319"/>
            <a:ext cx="5898346" cy="400110"/>
          </a:xfrm>
          <a:prstGeom prst="rect">
            <a:avLst/>
          </a:prstGeom>
        </p:spPr>
        <p:txBody>
          <a:bodyPr wrap="none">
            <a:spAutoFit/>
          </a:bodyPr>
          <a:lstStyle/>
          <a:p>
            <a:r>
              <a:rPr lang="ru-RU" sz="2000" b="1" dirty="0">
                <a:latin typeface="Calibri" panose="020F0502020204030204" pitchFamily="34" charset="0"/>
                <a:ea typeface="Calibri" panose="020F0502020204030204" pitchFamily="34" charset="0"/>
                <a:cs typeface="Times New Roman" panose="02020603050405020304" pitchFamily="18" charset="0"/>
              </a:rPr>
              <a:t>Городские больницы в г. Павлодар и в г. Экибастуз</a:t>
            </a:r>
            <a:endParaRPr lang="ru-RU" sz="2000" b="1" dirty="0"/>
          </a:p>
        </p:txBody>
      </p:sp>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5872" y="3648364"/>
            <a:ext cx="2939815" cy="1587500"/>
          </a:xfrm>
          <a:prstGeom prst="rect">
            <a:avLst/>
          </a:prstGeom>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70297" y="3648364"/>
            <a:ext cx="2422540" cy="1614017"/>
          </a:xfrm>
          <a:prstGeom prst="rect">
            <a:avLst/>
          </a:prstGeom>
        </p:spPr>
      </p:pic>
    </p:spTree>
    <p:extLst>
      <p:ext uri="{BB962C8B-B14F-4D97-AF65-F5344CB8AC3E}">
        <p14:creationId xmlns:p14="http://schemas.microsoft.com/office/powerpoint/2010/main" val="500366468"/>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6" name="TextBox 5"/>
          <p:cNvSpPr txBox="1"/>
          <p:nvPr/>
        </p:nvSpPr>
        <p:spPr>
          <a:xfrm>
            <a:off x="792939" y="1201933"/>
            <a:ext cx="10381508" cy="2062103"/>
          </a:xfrm>
          <a:prstGeom prst="rect">
            <a:avLst/>
          </a:prstGeom>
          <a:noFill/>
        </p:spPr>
        <p:txBody>
          <a:bodyPr wrap="square" rtlCol="0">
            <a:spAutoFit/>
          </a:bodyPr>
          <a:lstStyle/>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Компания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АлматыЭнергоСбыт</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была образована в результате реформирования АО АПК в 2006 году.</a:t>
            </a:r>
          </a:p>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Алматыэнергосбыт</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 является  частью энергокомплекса Алматы и Алматинской области. В задачи данной организации  входит поставка электрической энергии в г. Алматы и Алматинской области от различных производителей, заключение договоров и продажа электроэнергии потребителям.</a:t>
            </a:r>
          </a:p>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Все предприятия Алматинского Энергокомплекса находятся под управлением </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АО «</a:t>
            </a:r>
            <a:r>
              <a:rPr lang="ru-RU" sz="1600" b="1"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Самрук-Энерго</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 структуры, в задачи которой входит консолидация энергетических активов, входящих в Холдинг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Самрук</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Казына</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оптимизация корпоративного управления, выработка и реализации программы модернизации и строительства генерирующих мощностей в Казахстане.         </a:t>
            </a:r>
            <a:endParaRPr lang="ru-RU" sz="105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6" name="TextBox 15"/>
          <p:cNvSpPr txBox="1"/>
          <p:nvPr/>
        </p:nvSpPr>
        <p:spPr>
          <a:xfrm>
            <a:off x="2647776" y="4561057"/>
            <a:ext cx="1410876" cy="461665"/>
          </a:xfrm>
          <a:prstGeom prst="rect">
            <a:avLst/>
          </a:prstGeom>
          <a:noFill/>
        </p:spPr>
        <p:txBody>
          <a:bodyPr wrap="square" rtlCol="0">
            <a:spAutoFit/>
          </a:bodyPr>
          <a:lstStyle/>
          <a:p>
            <a:pPr algn="ct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65</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0-F</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pPr algn="ct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endParaRPr lang="ru-RU" sz="10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5" name="Рисунок 14"/>
          <p:cNvPicPr>
            <a:picLocks noChangeAspect="1"/>
          </p:cNvPicPr>
          <p:nvPr/>
        </p:nvPicPr>
        <p:blipFill>
          <a:blip r:embed="rId5"/>
          <a:stretch>
            <a:fillRect/>
          </a:stretch>
        </p:blipFill>
        <p:spPr>
          <a:xfrm>
            <a:off x="1239379" y="4068774"/>
            <a:ext cx="1288621" cy="1253096"/>
          </a:xfrm>
          <a:prstGeom prst="rect">
            <a:avLst/>
          </a:prstGeom>
        </p:spPr>
      </p:pic>
      <p:pic>
        <p:nvPicPr>
          <p:cNvPr id="2" name="Рисунок 1"/>
          <p:cNvPicPr>
            <a:picLocks noChangeAspect="1"/>
          </p:cNvPicPr>
          <p:nvPr/>
        </p:nvPicPr>
        <p:blipFill>
          <a:blip r:embed="rId6"/>
          <a:stretch>
            <a:fillRect/>
          </a:stretch>
        </p:blipFill>
        <p:spPr>
          <a:xfrm>
            <a:off x="5170171" y="603066"/>
            <a:ext cx="1965416" cy="414846"/>
          </a:xfrm>
          <a:prstGeom prst="rect">
            <a:avLst/>
          </a:prstGeom>
        </p:spPr>
      </p:pic>
      <p:pic>
        <p:nvPicPr>
          <p:cNvPr id="3" name="Рисунок 2"/>
          <p:cNvPicPr>
            <a:picLocks noChangeAspect="1"/>
          </p:cNvPicPr>
          <p:nvPr/>
        </p:nvPicPr>
        <p:blipFill>
          <a:blip r:embed="rId7"/>
          <a:stretch>
            <a:fillRect/>
          </a:stretch>
        </p:blipFill>
        <p:spPr>
          <a:xfrm>
            <a:off x="4922696" y="3632078"/>
            <a:ext cx="2837736" cy="2126488"/>
          </a:xfrm>
          <a:prstGeom prst="rect">
            <a:avLst/>
          </a:prstGeom>
        </p:spPr>
      </p:pic>
      <p:pic>
        <p:nvPicPr>
          <p:cNvPr id="4" name="Рисунок 3"/>
          <p:cNvPicPr>
            <a:picLocks noChangeAspect="1"/>
          </p:cNvPicPr>
          <p:nvPr/>
        </p:nvPicPr>
        <p:blipFill>
          <a:blip r:embed="rId8"/>
          <a:stretch>
            <a:fillRect/>
          </a:stretch>
        </p:blipFill>
        <p:spPr>
          <a:xfrm>
            <a:off x="7802331" y="3628445"/>
            <a:ext cx="2849905" cy="2130121"/>
          </a:xfrm>
          <a:prstGeom prst="rect">
            <a:avLst/>
          </a:prstGeom>
        </p:spPr>
      </p:pic>
      <p:sp>
        <p:nvSpPr>
          <p:cNvPr id="18" name="TextBox 17"/>
          <p:cNvSpPr txBox="1"/>
          <p:nvPr/>
        </p:nvSpPr>
        <p:spPr>
          <a:xfrm>
            <a:off x="2285969" y="580618"/>
            <a:ext cx="8547205" cy="400110"/>
          </a:xfrm>
          <a:prstGeom prst="rect">
            <a:avLst/>
          </a:prstGeom>
          <a:noFill/>
        </p:spPr>
        <p:txBody>
          <a:bodyPr wrap="square" rtlCol="0">
            <a:spAutoFit/>
          </a:bodyPr>
          <a:lstStyle/>
          <a:p>
            <a:r>
              <a:rPr lang="ru-RU" sz="2000" b="1" dirty="0" err="1">
                <a:latin typeface="Roboto" panose="02000000000000000000" pitchFamily="2" charset="0"/>
                <a:ea typeface="Roboto" panose="02000000000000000000" pitchFamily="2" charset="0"/>
                <a:cs typeface="Roboto" panose="02000000000000000000" pitchFamily="2" charset="0"/>
              </a:rPr>
              <a:t>АлматыЭнергоСбыт</a:t>
            </a:r>
            <a:r>
              <a:rPr lang="ru-RU" sz="2000" b="1" dirty="0">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230466106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sp>
        <p:nvSpPr>
          <p:cNvPr id="4" name="TextBox 3"/>
          <p:cNvSpPr txBox="1"/>
          <p:nvPr/>
        </p:nvSpPr>
        <p:spPr>
          <a:xfrm>
            <a:off x="2285970" y="580618"/>
            <a:ext cx="5976664"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Продажи в мире</a:t>
            </a:r>
          </a:p>
        </p:txBody>
      </p:sp>
      <p:sp>
        <p:nvSpPr>
          <p:cNvPr id="6" name="Прямоугольник 5"/>
          <p:cNvSpPr/>
          <p:nvPr/>
        </p:nvSpPr>
        <p:spPr>
          <a:xfrm>
            <a:off x="802105" y="1084064"/>
            <a:ext cx="11269821" cy="738664"/>
          </a:xfrm>
          <a:prstGeom prst="rect">
            <a:avLst/>
          </a:prstGeom>
        </p:spPr>
        <p:txBody>
          <a:bodyPr wrap="square">
            <a:spAutoFit/>
          </a:bodyPr>
          <a:lstStyle/>
          <a:p>
            <a:pPr>
              <a:spcAft>
                <a:spcPts val="600"/>
              </a:spcAft>
            </a:pP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Продукция завода «SVC» поставляется более чем в 20 стран по всему миру, таких как США, Мексика, Колумбия, Венесуэла, Перу, Эквадор, Гватемала, Коста-Рика (со спецификацией 110 вольт), Россия, Украина, Азербайджан, Грузия, Италия, Румыния, Индия, ОАЭ, Пакистан, Малайзия, Нигерия, Алжир (со спецификацией 220 вольт).</a:t>
            </a:r>
          </a:p>
        </p:txBody>
      </p:sp>
      <p:graphicFrame>
        <p:nvGraphicFramePr>
          <p:cNvPr id="7" name="Таблица 6"/>
          <p:cNvGraphicFramePr>
            <a:graphicFrameLocks noGrp="1"/>
          </p:cNvGraphicFramePr>
          <p:nvPr>
            <p:extLst>
              <p:ext uri="{D42A27DB-BD31-4B8C-83A1-F6EECF244321}">
                <p14:modId xmlns:p14="http://schemas.microsoft.com/office/powerpoint/2010/main" val="2034894149"/>
              </p:ext>
            </p:extLst>
          </p:nvPr>
        </p:nvGraphicFramePr>
        <p:xfrm>
          <a:off x="928609" y="2010874"/>
          <a:ext cx="8780665" cy="4302480"/>
        </p:xfrm>
        <a:graphic>
          <a:graphicData uri="http://schemas.openxmlformats.org/drawingml/2006/table">
            <a:tbl>
              <a:tblPr/>
              <a:tblGrid>
                <a:gridCol w="1756133">
                  <a:extLst>
                    <a:ext uri="{9D8B030D-6E8A-4147-A177-3AD203B41FA5}">
                      <a16:colId xmlns:a16="http://schemas.microsoft.com/office/drawing/2014/main" val="20000"/>
                    </a:ext>
                  </a:extLst>
                </a:gridCol>
                <a:gridCol w="1756133">
                  <a:extLst>
                    <a:ext uri="{9D8B030D-6E8A-4147-A177-3AD203B41FA5}">
                      <a16:colId xmlns:a16="http://schemas.microsoft.com/office/drawing/2014/main" val="20001"/>
                    </a:ext>
                  </a:extLst>
                </a:gridCol>
                <a:gridCol w="1756133">
                  <a:extLst>
                    <a:ext uri="{9D8B030D-6E8A-4147-A177-3AD203B41FA5}">
                      <a16:colId xmlns:a16="http://schemas.microsoft.com/office/drawing/2014/main" val="20002"/>
                    </a:ext>
                  </a:extLst>
                </a:gridCol>
                <a:gridCol w="1756133">
                  <a:extLst>
                    <a:ext uri="{9D8B030D-6E8A-4147-A177-3AD203B41FA5}">
                      <a16:colId xmlns:a16="http://schemas.microsoft.com/office/drawing/2014/main" val="20003"/>
                    </a:ext>
                  </a:extLst>
                </a:gridCol>
                <a:gridCol w="1756133">
                  <a:extLst>
                    <a:ext uri="{9D8B030D-6E8A-4147-A177-3AD203B41FA5}">
                      <a16:colId xmlns:a16="http://schemas.microsoft.com/office/drawing/2014/main" val="20004"/>
                    </a:ext>
                  </a:extLst>
                </a:gridCol>
              </a:tblGrid>
              <a:tr h="307320">
                <a:tc>
                  <a:txBody>
                    <a:bodyPr/>
                    <a:lstStyle/>
                    <a:p>
                      <a:pPr algn="ctr"/>
                      <a:r>
                        <a:rPr lang="en-US" sz="170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Asia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70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Africa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70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Europe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70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America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70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Oceania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307320">
                <a:tc>
                  <a:txBody>
                    <a:bodyPr/>
                    <a:lstStyle/>
                    <a:p>
                      <a:pPr algn="ctr"/>
                      <a:r>
                        <a:rPr lang="en-US" sz="1700" dirty="0">
                          <a:effectLst/>
                          <a:latin typeface="Roboto Light" panose="02000000000000000000" pitchFamily="2" charset="0"/>
                          <a:ea typeface="Roboto Light" panose="02000000000000000000" pitchFamily="2" charset="0"/>
                          <a:cs typeface="Roboto Light" panose="02000000000000000000" pitchFamily="2" charset="0"/>
                        </a:rPr>
                        <a:t>India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dirty="0">
                          <a:effectLst/>
                          <a:latin typeface="Roboto Light" panose="02000000000000000000" pitchFamily="2" charset="0"/>
                          <a:ea typeface="Roboto Light" panose="02000000000000000000" pitchFamily="2" charset="0"/>
                          <a:cs typeface="Roboto Light" panose="02000000000000000000" pitchFamily="2" charset="0"/>
                        </a:rPr>
                        <a:t>Mauritius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dirty="0">
                          <a:effectLst/>
                          <a:latin typeface="Roboto Light" panose="02000000000000000000" pitchFamily="2" charset="0"/>
                          <a:ea typeface="Roboto Light" panose="02000000000000000000" pitchFamily="2" charset="0"/>
                          <a:cs typeface="Roboto Light" panose="02000000000000000000" pitchFamily="2" charset="0"/>
                        </a:rPr>
                        <a:t>Ukraine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dirty="0">
                          <a:effectLst/>
                          <a:latin typeface="Roboto Light" panose="02000000000000000000" pitchFamily="2" charset="0"/>
                          <a:ea typeface="Roboto Light" panose="02000000000000000000" pitchFamily="2" charset="0"/>
                          <a:cs typeface="Roboto Light" panose="02000000000000000000" pitchFamily="2" charset="0"/>
                        </a:rPr>
                        <a:t>Ecuador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dirty="0">
                          <a:effectLst/>
                          <a:latin typeface="Roboto Light" panose="02000000000000000000" pitchFamily="2" charset="0"/>
                          <a:ea typeface="Roboto Light" panose="02000000000000000000" pitchFamily="2" charset="0"/>
                          <a:cs typeface="Roboto Light" panose="02000000000000000000" pitchFamily="2" charset="0"/>
                        </a:rPr>
                        <a:t>Australia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07320">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Indonesia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dirty="0">
                          <a:effectLst/>
                          <a:latin typeface="Roboto Light" panose="02000000000000000000" pitchFamily="2" charset="0"/>
                          <a:ea typeface="Roboto Light" panose="02000000000000000000" pitchFamily="2" charset="0"/>
                          <a:cs typeface="Roboto Light" panose="02000000000000000000" pitchFamily="2" charset="0"/>
                        </a:rPr>
                        <a:t>Reunion Island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Russia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Venezuela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dirty="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07320">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Kazakstan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  Madagascar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dirty="0">
                          <a:effectLst/>
                          <a:latin typeface="Roboto Light" panose="02000000000000000000" pitchFamily="2" charset="0"/>
                          <a:ea typeface="Roboto Light" panose="02000000000000000000" pitchFamily="2" charset="0"/>
                          <a:cs typeface="Roboto Light" panose="02000000000000000000" pitchFamily="2" charset="0"/>
                        </a:rPr>
                        <a:t>Turkey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Columbia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07320">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Uzbekistan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Nigeria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Mexico</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dirty="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07320">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Thailand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Algeria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dirty="0">
                          <a:effectLst/>
                          <a:latin typeface="Roboto Light" panose="02000000000000000000" pitchFamily="2" charset="0"/>
                          <a:ea typeface="Roboto Light" panose="02000000000000000000" pitchFamily="2" charset="0"/>
                          <a:cs typeface="Roboto Light" panose="02000000000000000000" pitchFamily="2" charset="0"/>
                        </a:rPr>
                        <a:t>Peru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07320">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Dubai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Chile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07320">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Malaysia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dirty="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U.S.A.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07320">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Pakistan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07320">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Bangladesh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07320">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Iraq</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07320">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Cambodia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07320">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Afghanistan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07320">
                <a:tc>
                  <a:txBody>
                    <a:bodyPr/>
                    <a:lstStyle/>
                    <a:p>
                      <a:pPr algn="ctr"/>
                      <a:r>
                        <a:rPr lang="en-US" sz="1700">
                          <a:effectLst/>
                          <a:latin typeface="Roboto Light" panose="02000000000000000000" pitchFamily="2" charset="0"/>
                          <a:ea typeface="Roboto Light" panose="02000000000000000000" pitchFamily="2" charset="0"/>
                          <a:cs typeface="Roboto Light" panose="02000000000000000000" pitchFamily="2" charset="0"/>
                        </a:rPr>
                        <a:t>Lebanon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dirty="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dirty="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700" dirty="0">
                          <a:effectLst/>
                          <a:latin typeface="Roboto Light" panose="02000000000000000000" pitchFamily="2" charset="0"/>
                          <a:ea typeface="Roboto Light" panose="02000000000000000000" pitchFamily="2" charset="0"/>
                          <a:cs typeface="Roboto Light" panose="02000000000000000000" pitchFamily="2"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bl>
          </a:graphicData>
        </a:graphic>
      </p:graphicFrame>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Tree>
    <p:extLst>
      <p:ext uri="{BB962C8B-B14F-4D97-AF65-F5344CB8AC3E}">
        <p14:creationId xmlns:p14="http://schemas.microsoft.com/office/powerpoint/2010/main" val="283918491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6" name="TextBox 5"/>
          <p:cNvSpPr txBox="1"/>
          <p:nvPr/>
        </p:nvSpPr>
        <p:spPr>
          <a:xfrm>
            <a:off x="817002" y="1183049"/>
            <a:ext cx="10155798" cy="338554"/>
          </a:xfrm>
          <a:prstGeom prst="rect">
            <a:avLst/>
          </a:prstGeom>
          <a:noFill/>
        </p:spPr>
        <p:txBody>
          <a:bodyPr wrap="square" rtlCol="0">
            <a:spAutoFit/>
          </a:bodyPr>
          <a:lstStyle/>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Оптово-розничный магазин в Алматы.        </a:t>
            </a:r>
            <a:endParaRPr lang="ru-RU" sz="105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6" name="TextBox 15"/>
          <p:cNvSpPr txBox="1"/>
          <p:nvPr/>
        </p:nvSpPr>
        <p:spPr>
          <a:xfrm>
            <a:off x="5487528" y="1807469"/>
            <a:ext cx="2999979" cy="276999"/>
          </a:xfrm>
          <a:prstGeom prst="rect">
            <a:avLst/>
          </a:prstGeom>
          <a:noFill/>
        </p:spPr>
        <p:txBody>
          <a:bodyPr wrap="square" rtlCol="0">
            <a:spAutoFit/>
          </a:bodyPr>
          <a:lstStyle/>
          <a:p>
            <a:pPr algn="ct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Стоечный 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RTL-3K-LCD</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endParaRPr lang="ru-RU" sz="10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394" y="1683037"/>
            <a:ext cx="3655238" cy="2054244"/>
          </a:xfrm>
          <a:prstGeom prst="rect">
            <a:avLst/>
          </a:prstGeom>
        </p:spPr>
      </p:pic>
      <p:pic>
        <p:nvPicPr>
          <p:cNvPr id="8" name="Рисунок 7"/>
          <p:cNvPicPr>
            <a:picLocks noChangeAspect="1"/>
          </p:cNvPicPr>
          <p:nvPr/>
        </p:nvPicPr>
        <p:blipFill>
          <a:blip r:embed="rId6"/>
          <a:stretch>
            <a:fillRect/>
          </a:stretch>
        </p:blipFill>
        <p:spPr>
          <a:xfrm>
            <a:off x="5180359" y="2233940"/>
            <a:ext cx="3784338" cy="1185074"/>
          </a:xfrm>
          <a:prstGeom prst="rect">
            <a:avLst/>
          </a:prstGeom>
        </p:spPr>
      </p:pic>
      <p:pic>
        <p:nvPicPr>
          <p:cNvPr id="3" name="Рисунок 2"/>
          <p:cNvPicPr>
            <a:picLocks noChangeAspect="1"/>
          </p:cNvPicPr>
          <p:nvPr/>
        </p:nvPicPr>
        <p:blipFill>
          <a:blip r:embed="rId7"/>
          <a:stretch>
            <a:fillRect/>
          </a:stretch>
        </p:blipFill>
        <p:spPr>
          <a:xfrm>
            <a:off x="6330201" y="526246"/>
            <a:ext cx="657317" cy="495369"/>
          </a:xfrm>
          <a:prstGeom prst="rect">
            <a:avLst/>
          </a:prstGeom>
        </p:spPr>
      </p:pic>
      <p:sp>
        <p:nvSpPr>
          <p:cNvPr id="15" name="TextBox 14"/>
          <p:cNvSpPr txBox="1"/>
          <p:nvPr/>
        </p:nvSpPr>
        <p:spPr>
          <a:xfrm>
            <a:off x="2285969" y="580618"/>
            <a:ext cx="8547205"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Торговый дом </a:t>
            </a:r>
            <a:r>
              <a:rPr lang="en-US" sz="2000" b="1" dirty="0">
                <a:latin typeface="Roboto" panose="02000000000000000000" pitchFamily="2" charset="0"/>
                <a:ea typeface="Roboto" panose="02000000000000000000" pitchFamily="2" charset="0"/>
                <a:cs typeface="Roboto" panose="02000000000000000000" pitchFamily="2" charset="0"/>
              </a:rPr>
              <a:t>ADEM(</a:t>
            </a:r>
            <a:r>
              <a:rPr lang="ru-RU" sz="2000" b="1" dirty="0">
                <a:latin typeface="Roboto" panose="02000000000000000000" pitchFamily="2" charset="0"/>
                <a:ea typeface="Roboto" panose="02000000000000000000" pitchFamily="2" charset="0"/>
                <a:cs typeface="Roboto" panose="02000000000000000000" pitchFamily="2" charset="0"/>
              </a:rPr>
              <a:t>Алматы) </a:t>
            </a:r>
          </a:p>
        </p:txBody>
      </p:sp>
    </p:spTree>
    <p:extLst>
      <p:ext uri="{BB962C8B-B14F-4D97-AF65-F5344CB8AC3E}">
        <p14:creationId xmlns:p14="http://schemas.microsoft.com/office/powerpoint/2010/main" val="2398744520"/>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6" name="TextBox 5"/>
          <p:cNvSpPr txBox="1"/>
          <p:nvPr/>
        </p:nvSpPr>
        <p:spPr>
          <a:xfrm>
            <a:off x="789215" y="1186418"/>
            <a:ext cx="10829490" cy="2308324"/>
          </a:xfrm>
          <a:prstGeom prst="rect">
            <a:avLst/>
          </a:prstGeom>
          <a:noFill/>
        </p:spPr>
        <p:txBody>
          <a:bodyPr wrap="square" rtlCol="0">
            <a:spAutoFit/>
          </a:bodyPr>
          <a:lstStyle/>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ТОО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Oil</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Construction</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Company</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было образовано 1 апреля 2003 года на основе объединения трех крупных предприятий акционерного общества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Мангистаумунайгаз</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 ТОО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Мангистаумунара</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Нефтестрой</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Мангистаумунайжолдары</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Эти предприятия строительного профиля занимались капитальным строительством, капитальным ремонтом нефтепромысловых объектов АО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Мангистаумунайгаз</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p>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В настоящее время ТОО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Oil</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Construction</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Company</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выполняет строительно-монтажные работы полным технологическим циклом, начиная с нулевого и заканчивая сдачей объекта в эксплуатацию. Все работы ведутся в полном соответствии с действующими нормами и Правилами. В случае необходимости для выполнения специализированных работ привлекаются субподрядные организации.</a:t>
            </a:r>
          </a:p>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p>
        </p:txBody>
      </p:sp>
      <p:sp>
        <p:nvSpPr>
          <p:cNvPr id="16" name="TextBox 15"/>
          <p:cNvSpPr txBox="1"/>
          <p:nvPr/>
        </p:nvSpPr>
        <p:spPr>
          <a:xfrm>
            <a:off x="2351896" y="4292745"/>
            <a:ext cx="1316574" cy="276999"/>
          </a:xfrm>
          <a:prstGeom prst="rect">
            <a:avLst/>
          </a:prstGeom>
          <a:noFill/>
        </p:spPr>
        <p:txBody>
          <a:bodyPr wrap="square" rtlCol="0">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V-600-L</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endParaRPr lang="ru-RU" sz="10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2" name="Рисунок 1"/>
          <p:cNvPicPr>
            <a:picLocks noChangeAspect="1"/>
          </p:cNvPicPr>
          <p:nvPr/>
        </p:nvPicPr>
        <p:blipFill>
          <a:blip r:embed="rId5"/>
          <a:stretch>
            <a:fillRect/>
          </a:stretch>
        </p:blipFill>
        <p:spPr>
          <a:xfrm>
            <a:off x="5687948" y="501979"/>
            <a:ext cx="1333337" cy="571430"/>
          </a:xfrm>
          <a:prstGeom prst="rect">
            <a:avLst/>
          </a:prstGeom>
        </p:spPr>
      </p:pic>
      <p:pic>
        <p:nvPicPr>
          <p:cNvPr id="4" name="Рисунок 3"/>
          <p:cNvPicPr>
            <a:picLocks noChangeAspect="1"/>
          </p:cNvPicPr>
          <p:nvPr/>
        </p:nvPicPr>
        <p:blipFill>
          <a:blip r:embed="rId6"/>
          <a:stretch>
            <a:fillRect/>
          </a:stretch>
        </p:blipFill>
        <p:spPr>
          <a:xfrm>
            <a:off x="4112728" y="3700432"/>
            <a:ext cx="7061719" cy="1557471"/>
          </a:xfrm>
          <a:prstGeom prst="rect">
            <a:avLst/>
          </a:prstGeom>
        </p:spPr>
      </p:pic>
      <p:pic>
        <p:nvPicPr>
          <p:cNvPr id="3" name="Рисунок 2"/>
          <p:cNvPicPr>
            <a:picLocks noChangeAspect="1"/>
          </p:cNvPicPr>
          <p:nvPr/>
        </p:nvPicPr>
        <p:blipFill>
          <a:blip r:embed="rId7"/>
          <a:stretch>
            <a:fillRect/>
          </a:stretch>
        </p:blipFill>
        <p:spPr>
          <a:xfrm>
            <a:off x="789215" y="3710533"/>
            <a:ext cx="1544207" cy="1544207"/>
          </a:xfrm>
          <a:prstGeom prst="rect">
            <a:avLst/>
          </a:prstGeom>
        </p:spPr>
      </p:pic>
      <p:sp>
        <p:nvSpPr>
          <p:cNvPr id="15" name="TextBox 14"/>
          <p:cNvSpPr txBox="1"/>
          <p:nvPr/>
        </p:nvSpPr>
        <p:spPr>
          <a:xfrm>
            <a:off x="2285969" y="580618"/>
            <a:ext cx="8547205" cy="400110"/>
          </a:xfrm>
          <a:prstGeom prst="rect">
            <a:avLst/>
          </a:prstGeom>
          <a:noFill/>
        </p:spPr>
        <p:txBody>
          <a:bodyPr wrap="square" rtlCol="0">
            <a:spAutoFit/>
          </a:bodyPr>
          <a:lstStyle/>
          <a:p>
            <a:r>
              <a:rPr lang="en-US" sz="2000" b="1" dirty="0">
                <a:latin typeface="Roboto" panose="02000000000000000000" pitchFamily="2" charset="0"/>
                <a:ea typeface="Roboto" panose="02000000000000000000" pitchFamily="2" charset="0"/>
                <a:cs typeface="Roboto" panose="02000000000000000000" pitchFamily="2" charset="0"/>
              </a:rPr>
              <a:t>OIL Construction Company </a:t>
            </a:r>
          </a:p>
        </p:txBody>
      </p:sp>
    </p:spTree>
    <p:extLst>
      <p:ext uri="{BB962C8B-B14F-4D97-AF65-F5344CB8AC3E}">
        <p14:creationId xmlns:p14="http://schemas.microsoft.com/office/powerpoint/2010/main" val="3112686148"/>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6" name="TextBox 15"/>
          <p:cNvSpPr txBox="1"/>
          <p:nvPr/>
        </p:nvSpPr>
        <p:spPr>
          <a:xfrm>
            <a:off x="2751458" y="4690143"/>
            <a:ext cx="2999979" cy="276999"/>
          </a:xfrm>
          <a:prstGeom prst="rect">
            <a:avLst/>
          </a:prstGeom>
          <a:noFill/>
        </p:spPr>
        <p:txBody>
          <a:bodyPr wrap="square" rtlCol="0">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V-1000-F</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endParaRPr lang="ru-RU" sz="10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5" name="Рисунок 4"/>
          <p:cNvPicPr>
            <a:picLocks noChangeAspect="1"/>
          </p:cNvPicPr>
          <p:nvPr/>
        </p:nvPicPr>
        <p:blipFill>
          <a:blip r:embed="rId5"/>
          <a:stretch>
            <a:fillRect/>
          </a:stretch>
        </p:blipFill>
        <p:spPr>
          <a:xfrm>
            <a:off x="6939644" y="508565"/>
            <a:ext cx="3089289" cy="590905"/>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4894" y="3701873"/>
            <a:ext cx="4012232" cy="2253537"/>
          </a:xfrm>
          <a:prstGeom prst="rect">
            <a:avLst/>
          </a:prstGeom>
        </p:spPr>
      </p:pic>
      <p:sp>
        <p:nvSpPr>
          <p:cNvPr id="9" name="TextBox 8"/>
          <p:cNvSpPr txBox="1"/>
          <p:nvPr/>
        </p:nvSpPr>
        <p:spPr>
          <a:xfrm>
            <a:off x="793741" y="1171523"/>
            <a:ext cx="10807709" cy="2062103"/>
          </a:xfrm>
          <a:prstGeom prst="rect">
            <a:avLst/>
          </a:prstGeom>
          <a:noFill/>
        </p:spPr>
        <p:txBody>
          <a:bodyPr wrap="square" rtlCol="0">
            <a:spAutoFit/>
          </a:bodyPr>
          <a:lstStyle/>
          <a:p>
            <a:pPr fontAlgn="base"/>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Комитет государственных доходов является одним из ведомств Министерства финансов Республики Казахстан. Комитет государственных доходов Министерства финансов РК осуществляет в пределах компетенции центрального исполнительного органа регулятивные, реализационные и контрольные функции в сфере таможенного дела, по обеспечению полноты и своевременности поступлений налогов, таможенных и других обязательных платежей в бюджет, исчисления, удержания, перечисления обязательных пенсионных взносов и обязательных профессиональных пенсионных взносов, исчисления и уплаты социальных отчислений, государственного регулирования производства, оборота этилового спирта и алкогольной продукции, табачных изделий</a:t>
            </a:r>
            <a:r>
              <a:rPr lang="en-US"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endParaRPr lang="en-US"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0" name="Рисунок 9"/>
          <p:cNvPicPr>
            <a:picLocks noChangeAspect="1"/>
          </p:cNvPicPr>
          <p:nvPr/>
        </p:nvPicPr>
        <p:blipFill>
          <a:blip r:embed="rId7"/>
          <a:stretch>
            <a:fillRect/>
          </a:stretch>
        </p:blipFill>
        <p:spPr>
          <a:xfrm>
            <a:off x="1190144" y="4175242"/>
            <a:ext cx="1288621" cy="1253096"/>
          </a:xfrm>
          <a:prstGeom prst="rect">
            <a:avLst/>
          </a:prstGeom>
        </p:spPr>
      </p:pic>
      <p:sp>
        <p:nvSpPr>
          <p:cNvPr id="15" name="TextBox 14"/>
          <p:cNvSpPr txBox="1"/>
          <p:nvPr/>
        </p:nvSpPr>
        <p:spPr>
          <a:xfrm>
            <a:off x="2285969" y="580618"/>
            <a:ext cx="8547205"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Комитет государственных доходов </a:t>
            </a:r>
          </a:p>
        </p:txBody>
      </p:sp>
    </p:spTree>
    <p:extLst>
      <p:ext uri="{BB962C8B-B14F-4D97-AF65-F5344CB8AC3E}">
        <p14:creationId xmlns:p14="http://schemas.microsoft.com/office/powerpoint/2010/main" val="3206351767"/>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6" name="TextBox 15"/>
          <p:cNvSpPr txBox="1"/>
          <p:nvPr/>
        </p:nvSpPr>
        <p:spPr>
          <a:xfrm>
            <a:off x="3301098" y="4365123"/>
            <a:ext cx="1370107" cy="276999"/>
          </a:xfrm>
          <a:prstGeom prst="rect">
            <a:avLst/>
          </a:prstGeom>
          <a:noFill/>
        </p:spPr>
        <p:txBody>
          <a:bodyPr wrap="square" rtlCol="0">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800</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-F</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endParaRPr lang="ru-RU" sz="10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TextBox 8"/>
          <p:cNvSpPr txBox="1"/>
          <p:nvPr/>
        </p:nvSpPr>
        <p:spPr>
          <a:xfrm>
            <a:off x="793277" y="1182308"/>
            <a:ext cx="10530588" cy="1323439"/>
          </a:xfrm>
          <a:prstGeom prst="rect">
            <a:avLst/>
          </a:prstGeom>
          <a:noFill/>
        </p:spPr>
        <p:txBody>
          <a:bodyPr wrap="square" rtlCol="0">
            <a:spAutoFit/>
          </a:bodyPr>
          <a:lstStyle/>
          <a:p>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Центр экстракорпорального оплодотворения «ЭКО» </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был создан в Алматы в 1995 году на базе Городского центра репродукции человека, коллективом специалистов с многолетним опытом работы в области лечения бесплодия. Первым этапом по внедрению вспомогательных репродуктивных технологий (ВРТ) в Казахстане было открытие в 1987 году первого специализированного ​медицинского ​учреждения по проблемам бесплодного брака</a:t>
            </a:r>
            <a:endParaRPr lang="ru-RU" sz="105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0" name="Рисунок 9"/>
          <p:cNvPicPr>
            <a:picLocks noChangeAspect="1"/>
          </p:cNvPicPr>
          <p:nvPr/>
        </p:nvPicPr>
        <p:blipFill>
          <a:blip r:embed="rId5"/>
          <a:stretch>
            <a:fillRect/>
          </a:stretch>
        </p:blipFill>
        <p:spPr>
          <a:xfrm>
            <a:off x="1782566" y="3877075"/>
            <a:ext cx="1288621" cy="1253096"/>
          </a:xfrm>
          <a:prstGeom prst="rect">
            <a:avLst/>
          </a:prstGeom>
        </p:spPr>
      </p:pic>
      <p:pic>
        <p:nvPicPr>
          <p:cNvPr id="6" name="Рисунок 5"/>
          <p:cNvPicPr>
            <a:picLocks noChangeAspect="1"/>
          </p:cNvPicPr>
          <p:nvPr/>
        </p:nvPicPr>
        <p:blipFill rotWithShape="1">
          <a:blip r:embed="rId6"/>
          <a:srcRect r="15496"/>
          <a:stretch/>
        </p:blipFill>
        <p:spPr>
          <a:xfrm>
            <a:off x="8434339" y="4603342"/>
            <a:ext cx="2207686" cy="1813787"/>
          </a:xfrm>
          <a:prstGeom prst="rect">
            <a:avLst/>
          </a:prstGeom>
        </p:spPr>
      </p:pic>
      <p:pic>
        <p:nvPicPr>
          <p:cNvPr id="8" name="Рисунок 7"/>
          <p:cNvPicPr>
            <a:picLocks noChangeAspect="1"/>
          </p:cNvPicPr>
          <p:nvPr/>
        </p:nvPicPr>
        <p:blipFill>
          <a:blip r:embed="rId7"/>
          <a:stretch>
            <a:fillRect/>
          </a:stretch>
        </p:blipFill>
        <p:spPr>
          <a:xfrm>
            <a:off x="8434338" y="2616065"/>
            <a:ext cx="2207686" cy="1964506"/>
          </a:xfrm>
          <a:prstGeom prst="rect">
            <a:avLst/>
          </a:prstGeom>
        </p:spPr>
      </p:pic>
      <p:pic>
        <p:nvPicPr>
          <p:cNvPr id="12" name="Рисунок 11"/>
          <p:cNvPicPr>
            <a:picLocks noChangeAspect="1"/>
          </p:cNvPicPr>
          <p:nvPr/>
        </p:nvPicPr>
        <p:blipFill>
          <a:blip r:embed="rId8"/>
          <a:stretch>
            <a:fillRect/>
          </a:stretch>
        </p:blipFill>
        <p:spPr>
          <a:xfrm>
            <a:off x="5846006" y="2616065"/>
            <a:ext cx="2553551" cy="1960572"/>
          </a:xfrm>
          <a:prstGeom prst="rect">
            <a:avLst/>
          </a:prstGeom>
        </p:spPr>
      </p:pic>
      <p:pic>
        <p:nvPicPr>
          <p:cNvPr id="13" name="Рисунок 12"/>
          <p:cNvPicPr>
            <a:picLocks noChangeAspect="1"/>
          </p:cNvPicPr>
          <p:nvPr/>
        </p:nvPicPr>
        <p:blipFill>
          <a:blip r:embed="rId9"/>
          <a:stretch>
            <a:fillRect/>
          </a:stretch>
        </p:blipFill>
        <p:spPr>
          <a:xfrm>
            <a:off x="5851256" y="4604957"/>
            <a:ext cx="2548372" cy="1820266"/>
          </a:xfrm>
          <a:prstGeom prst="rect">
            <a:avLst/>
          </a:prstGeom>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43512" y="471164"/>
            <a:ext cx="1183175" cy="665536"/>
          </a:xfrm>
          <a:prstGeom prst="rect">
            <a:avLst/>
          </a:prstGeom>
        </p:spPr>
      </p:pic>
      <p:sp>
        <p:nvSpPr>
          <p:cNvPr id="19" name="TextBox 18"/>
          <p:cNvSpPr txBox="1"/>
          <p:nvPr/>
        </p:nvSpPr>
        <p:spPr>
          <a:xfrm>
            <a:off x="2285969" y="580618"/>
            <a:ext cx="8547205"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ИРМ (Институт репродуктивной медицины) </a:t>
            </a:r>
          </a:p>
        </p:txBody>
      </p:sp>
    </p:spTree>
    <p:extLst>
      <p:ext uri="{BB962C8B-B14F-4D97-AF65-F5344CB8AC3E}">
        <p14:creationId xmlns:p14="http://schemas.microsoft.com/office/powerpoint/2010/main" val="4260453301"/>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6" name="TextBox 15"/>
          <p:cNvSpPr txBox="1"/>
          <p:nvPr/>
        </p:nvSpPr>
        <p:spPr>
          <a:xfrm>
            <a:off x="1000065" y="3562009"/>
            <a:ext cx="1361943" cy="276999"/>
          </a:xfrm>
          <a:prstGeom prst="rect">
            <a:avLst/>
          </a:prstGeom>
          <a:noFill/>
        </p:spPr>
        <p:txBody>
          <a:bodyPr wrap="square" rtlCol="0">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650</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-F</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TextBox 8"/>
          <p:cNvSpPr txBox="1"/>
          <p:nvPr/>
        </p:nvSpPr>
        <p:spPr>
          <a:xfrm>
            <a:off x="780243" y="1209025"/>
            <a:ext cx="10649758" cy="1323439"/>
          </a:xfrm>
          <a:prstGeom prst="rect">
            <a:avLst/>
          </a:prstGeom>
          <a:noFill/>
        </p:spPr>
        <p:txBody>
          <a:bodyPr wrap="square" rtlCol="0">
            <a:spAutoFit/>
          </a:bodyPr>
          <a:lstStyle/>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АО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ШалкияЦинк</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ЛТД»- горнорудная компания с правами на разведку и добычу, владеет Контрактом недропользования на проведение добычи полиметаллических руд на месторождении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Шалкия</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а также Контрактом на проведение добычи подземных вод на участках скважин №№1-8 месторождения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Шалкия</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в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Кызылординской</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области Республики Казахстан. В 2013 году было подписано дополнение к контракту от 21 мая 2002 года на проведение добычи полиметаллических руд на месторождении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Шалкия</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ru-RU" sz="105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0" name="Рисунок 9"/>
          <p:cNvPicPr>
            <a:picLocks noChangeAspect="1"/>
          </p:cNvPicPr>
          <p:nvPr/>
        </p:nvPicPr>
        <p:blipFill>
          <a:blip r:embed="rId5"/>
          <a:stretch>
            <a:fillRect/>
          </a:stretch>
        </p:blipFill>
        <p:spPr>
          <a:xfrm>
            <a:off x="865987" y="4040792"/>
            <a:ext cx="1288621" cy="1253096"/>
          </a:xfrm>
          <a:prstGeom prst="rect">
            <a:avLst/>
          </a:prstGeom>
        </p:spPr>
      </p:pic>
      <p:pic>
        <p:nvPicPr>
          <p:cNvPr id="2" name="Рисунок 1"/>
          <p:cNvPicPr>
            <a:picLocks noChangeAspect="1"/>
          </p:cNvPicPr>
          <p:nvPr/>
        </p:nvPicPr>
        <p:blipFill>
          <a:blip r:embed="rId6"/>
          <a:stretch>
            <a:fillRect/>
          </a:stretch>
        </p:blipFill>
        <p:spPr>
          <a:xfrm>
            <a:off x="4498522" y="542619"/>
            <a:ext cx="1971902" cy="496240"/>
          </a:xfrm>
          <a:prstGeom prst="rect">
            <a:avLst/>
          </a:prstGeom>
        </p:spPr>
      </p:pic>
      <p:pic>
        <p:nvPicPr>
          <p:cNvPr id="3" name="Рисунок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5233" y="3303487"/>
            <a:ext cx="2966130" cy="1979189"/>
          </a:xfrm>
          <a:prstGeom prst="rect">
            <a:avLst/>
          </a:prstGeom>
        </p:spPr>
      </p:pic>
      <p:pic>
        <p:nvPicPr>
          <p:cNvPr id="5" name="Рисунок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5578" y="3304438"/>
            <a:ext cx="2275628" cy="1989450"/>
          </a:xfrm>
          <a:prstGeom prst="rect">
            <a:avLst/>
          </a:prstGeom>
        </p:spPr>
      </p:pic>
      <p:pic>
        <p:nvPicPr>
          <p:cNvPr id="7" name="Рисунок 6"/>
          <p:cNvPicPr>
            <a:picLocks noChangeAspect="1"/>
          </p:cNvPicPr>
          <p:nvPr/>
        </p:nvPicPr>
        <p:blipFill>
          <a:blip r:embed="rId9"/>
          <a:stretch>
            <a:fillRect/>
          </a:stretch>
        </p:blipFill>
        <p:spPr>
          <a:xfrm>
            <a:off x="2410162" y="3303487"/>
            <a:ext cx="3111896" cy="3111896"/>
          </a:xfrm>
          <a:prstGeom prst="rect">
            <a:avLst/>
          </a:prstGeom>
        </p:spPr>
      </p:pic>
      <p:sp>
        <p:nvSpPr>
          <p:cNvPr id="17" name="Прямоугольник 16"/>
          <p:cNvSpPr/>
          <p:nvPr/>
        </p:nvSpPr>
        <p:spPr>
          <a:xfrm>
            <a:off x="2626728" y="3562009"/>
            <a:ext cx="2592376" cy="276999"/>
          </a:xfrm>
          <a:prstGeom prst="rect">
            <a:avLst/>
          </a:prstGeom>
        </p:spPr>
        <p:txBody>
          <a:bodyPr wrap="none">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Стоечный Онлайн ИБП</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RT-1K-LCD</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p>
        </p:txBody>
      </p:sp>
      <p:sp>
        <p:nvSpPr>
          <p:cNvPr id="19" name="TextBox 18"/>
          <p:cNvSpPr txBox="1"/>
          <p:nvPr/>
        </p:nvSpPr>
        <p:spPr>
          <a:xfrm>
            <a:off x="2285970" y="580618"/>
            <a:ext cx="2212552" cy="400110"/>
          </a:xfrm>
          <a:prstGeom prst="rect">
            <a:avLst/>
          </a:prstGeom>
          <a:noFill/>
        </p:spPr>
        <p:txBody>
          <a:bodyPr wrap="square" rtlCol="0">
            <a:spAutoFit/>
          </a:bodyPr>
          <a:lstStyle/>
          <a:p>
            <a:r>
              <a:rPr lang="ru-RU" sz="2000" b="1" dirty="0" err="1">
                <a:latin typeface="Roboto" panose="02000000000000000000" pitchFamily="2" charset="0"/>
                <a:ea typeface="Roboto" panose="02000000000000000000" pitchFamily="2" charset="0"/>
                <a:cs typeface="Roboto" panose="02000000000000000000" pitchFamily="2" charset="0"/>
              </a:rPr>
              <a:t>Шалкия</a:t>
            </a:r>
            <a:r>
              <a:rPr lang="ru-RU" sz="2000" b="1" dirty="0">
                <a:latin typeface="Roboto" panose="02000000000000000000" pitchFamily="2" charset="0"/>
                <a:ea typeface="Roboto" panose="02000000000000000000" pitchFamily="2" charset="0"/>
                <a:cs typeface="Roboto" panose="02000000000000000000" pitchFamily="2" charset="0"/>
              </a:rPr>
              <a:t> ЦИНК </a:t>
            </a:r>
          </a:p>
        </p:txBody>
      </p:sp>
    </p:spTree>
    <p:extLst>
      <p:ext uri="{BB962C8B-B14F-4D97-AF65-F5344CB8AC3E}">
        <p14:creationId xmlns:p14="http://schemas.microsoft.com/office/powerpoint/2010/main" val="3886018269"/>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9" name="TextBox 8"/>
          <p:cNvSpPr txBox="1"/>
          <p:nvPr/>
        </p:nvSpPr>
        <p:spPr>
          <a:xfrm>
            <a:off x="795747" y="1234345"/>
            <a:ext cx="10683239" cy="2800767"/>
          </a:xfrm>
          <a:prstGeom prst="rect">
            <a:avLst/>
          </a:prstGeom>
          <a:noFill/>
        </p:spPr>
        <p:txBody>
          <a:bodyPr wrap="square" rtlCol="0">
            <a:spAutoFit/>
          </a:bodyPr>
          <a:lstStyle/>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ТОО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Oil</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Services</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Company</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(OSC) основным видом деятельности является оказание нефтяных сервисных услуг:</a:t>
            </a:r>
            <a:b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b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бурение и освоение нефтяных, газовых скважин;</a:t>
            </a:r>
            <a:b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b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капитальный и подземный ремонт скважин;</a:t>
            </a:r>
            <a:b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b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химизация технологических процессов добычи нефти;</a:t>
            </a:r>
            <a:b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b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транспортные услуги и другие виды деятельности на основании лицензии.</a:t>
            </a:r>
            <a:b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b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r>
            <a:b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b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 апреля 2001г. приняла в доверительное управление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Шегендеу</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Химремонтскважин</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Бургышы</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занимавшихся аналогичной деятельностью и имевшие каждое из которых соответственно 10-ти, 20-ти, 40-ка летнюю историю развития и способствовавшие освоению нефтяных богатств полуострова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Мангистау</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а в июне 2002 г. эти три предприятия были ликвидированы путем присоединения к OSC.</a:t>
            </a:r>
            <a:endParaRPr lang="ru-RU" sz="105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Прямоугольник 16"/>
          <p:cNvSpPr/>
          <p:nvPr/>
        </p:nvSpPr>
        <p:spPr>
          <a:xfrm>
            <a:off x="3293252" y="4343177"/>
            <a:ext cx="1359668" cy="461665"/>
          </a:xfrm>
          <a:prstGeom prst="rect">
            <a:avLst/>
          </a:prstGeom>
        </p:spPr>
        <p:txBody>
          <a:bodyPr wrap="none">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Стабилизатор</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p>
          <a:p>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AVR-1000-W</a:t>
            </a:r>
            <a:endParaRPr lang="ru-RU" sz="10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6" name="Рисунок 5"/>
          <p:cNvPicPr>
            <a:picLocks noChangeAspect="1"/>
          </p:cNvPicPr>
          <p:nvPr/>
        </p:nvPicPr>
        <p:blipFill>
          <a:blip r:embed="rId5"/>
          <a:stretch>
            <a:fillRect/>
          </a:stretch>
        </p:blipFill>
        <p:spPr>
          <a:xfrm>
            <a:off x="5188558" y="467373"/>
            <a:ext cx="991167" cy="626600"/>
          </a:xfrm>
          <a:prstGeom prst="rect">
            <a:avLst/>
          </a:prstGeom>
        </p:spPr>
      </p:pic>
      <p:pic>
        <p:nvPicPr>
          <p:cNvPr id="8" name="Рисунок 7"/>
          <p:cNvPicPr>
            <a:picLocks noChangeAspect="1"/>
          </p:cNvPicPr>
          <p:nvPr/>
        </p:nvPicPr>
        <p:blipFill>
          <a:blip r:embed="rId6"/>
          <a:stretch>
            <a:fillRect/>
          </a:stretch>
        </p:blipFill>
        <p:spPr>
          <a:xfrm>
            <a:off x="643635" y="4800564"/>
            <a:ext cx="2177118" cy="1842177"/>
          </a:xfrm>
          <a:prstGeom prst="rect">
            <a:avLst/>
          </a:prstGeom>
        </p:spPr>
      </p:pic>
      <p:pic>
        <p:nvPicPr>
          <p:cNvPr id="12" name="Рисунок 11"/>
          <p:cNvPicPr>
            <a:picLocks noChangeAspect="1"/>
          </p:cNvPicPr>
          <p:nvPr/>
        </p:nvPicPr>
        <p:blipFill>
          <a:blip r:embed="rId7"/>
          <a:stretch>
            <a:fillRect/>
          </a:stretch>
        </p:blipFill>
        <p:spPr>
          <a:xfrm>
            <a:off x="2820753" y="4816614"/>
            <a:ext cx="2195865" cy="1858040"/>
          </a:xfrm>
          <a:prstGeom prst="rect">
            <a:avLst/>
          </a:prstGeom>
        </p:spPr>
      </p:pic>
      <p:sp>
        <p:nvSpPr>
          <p:cNvPr id="19" name="Прямоугольник 18"/>
          <p:cNvSpPr/>
          <p:nvPr/>
        </p:nvSpPr>
        <p:spPr>
          <a:xfrm>
            <a:off x="1125545" y="4343177"/>
            <a:ext cx="1226618" cy="461665"/>
          </a:xfrm>
          <a:prstGeom prst="rect">
            <a:avLst/>
          </a:prstGeom>
        </p:spPr>
        <p:txBody>
          <a:bodyPr wrap="none">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Стабилизатор</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p>
          <a:p>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SVC</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AVR-1000</a:t>
            </a:r>
            <a:endParaRPr lang="ru-RU" sz="10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3" name="Рисунок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4141" y="4344756"/>
            <a:ext cx="3006715" cy="1689820"/>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18364" y="4344756"/>
            <a:ext cx="2541649" cy="1694432"/>
          </a:xfrm>
          <a:prstGeom prst="rect">
            <a:avLst/>
          </a:prstGeom>
        </p:spPr>
      </p:pic>
      <p:sp>
        <p:nvSpPr>
          <p:cNvPr id="22" name="TextBox 21"/>
          <p:cNvSpPr txBox="1"/>
          <p:nvPr/>
        </p:nvSpPr>
        <p:spPr>
          <a:xfrm>
            <a:off x="2285969" y="580618"/>
            <a:ext cx="3057547" cy="400110"/>
          </a:xfrm>
          <a:prstGeom prst="rect">
            <a:avLst/>
          </a:prstGeom>
          <a:noFill/>
        </p:spPr>
        <p:txBody>
          <a:bodyPr wrap="square" rtlCol="0">
            <a:spAutoFit/>
          </a:bodyPr>
          <a:lstStyle/>
          <a:p>
            <a:r>
              <a:rPr lang="en-US" sz="2000" b="1" dirty="0">
                <a:latin typeface="Roboto" panose="02000000000000000000" pitchFamily="2" charset="0"/>
                <a:ea typeface="Roboto" panose="02000000000000000000" pitchFamily="2" charset="0"/>
                <a:cs typeface="Roboto" panose="02000000000000000000" pitchFamily="2" charset="0"/>
              </a:rPr>
              <a:t>Oil Services Company </a:t>
            </a:r>
          </a:p>
        </p:txBody>
      </p:sp>
    </p:spTree>
    <p:extLst>
      <p:ext uri="{BB962C8B-B14F-4D97-AF65-F5344CB8AC3E}">
        <p14:creationId xmlns:p14="http://schemas.microsoft.com/office/powerpoint/2010/main" val="153631130"/>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9" name="TextBox 8"/>
          <p:cNvSpPr txBox="1"/>
          <p:nvPr/>
        </p:nvSpPr>
        <p:spPr>
          <a:xfrm>
            <a:off x="780340" y="1187445"/>
            <a:ext cx="11964797" cy="1815882"/>
          </a:xfrm>
          <a:prstGeom prst="rect">
            <a:avLst/>
          </a:prstGeom>
          <a:noFill/>
        </p:spPr>
        <p:txBody>
          <a:bodyPr wrap="square" rtlCol="0">
            <a:spAutoFit/>
          </a:bodyPr>
          <a:lstStyle/>
          <a:p>
            <a:pPr fontAlgn="t"/>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Предшественником современного акционерного общества «Казахстан ГИС Центр» было Республиканское государственное предприятие «Центр по геоинформационному обеспечению Вооруженных Сил Республики Казахстан» Министерства обороны Республики Казахстан (РГП «ЦГО ВС РК»).</a:t>
            </a:r>
            <a:b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b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РГП «ЦГО ВС РК» создано в соответствии с Постановлением Правительства Республики Казахстан «О создании Республиканского государственного предприятия «Центр по геоинформационному обеспечению Вооруженных Сил Республики Казахстан» на праве хозяйственного ведения от 28.12.2000 г. № 1916 и приказом Министра обороны Республики Казахстан № 4 от 05.01.2001 г.</a:t>
            </a:r>
          </a:p>
        </p:txBody>
      </p:sp>
      <p:sp>
        <p:nvSpPr>
          <p:cNvPr id="19" name="Прямоугольник 18"/>
          <p:cNvSpPr/>
          <p:nvPr/>
        </p:nvSpPr>
        <p:spPr>
          <a:xfrm>
            <a:off x="2007249" y="3823125"/>
            <a:ext cx="1117614" cy="276999"/>
          </a:xfrm>
          <a:prstGeom prst="rect">
            <a:avLst/>
          </a:prstGeom>
        </p:spPr>
        <p:txBody>
          <a:bodyPr wrap="none">
            <a:spAutoFit/>
          </a:bodyPr>
          <a:lstStyle/>
          <a:p>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V-3000-F-LCD</a:t>
            </a:r>
            <a:endParaRPr lang="ru-RU" sz="10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8563" y="485196"/>
            <a:ext cx="677158" cy="517170"/>
          </a:xfrm>
          <a:prstGeom prst="rect">
            <a:avLst/>
          </a:prstGeom>
        </p:spPr>
      </p:pic>
      <p:pic>
        <p:nvPicPr>
          <p:cNvPr id="3" name="Рисунок 2"/>
          <p:cNvPicPr>
            <a:picLocks noChangeAspect="1"/>
          </p:cNvPicPr>
          <p:nvPr/>
        </p:nvPicPr>
        <p:blipFill>
          <a:blip r:embed="rId6"/>
          <a:stretch>
            <a:fillRect/>
          </a:stretch>
        </p:blipFill>
        <p:spPr>
          <a:xfrm>
            <a:off x="1580972" y="4058547"/>
            <a:ext cx="1970169" cy="1667066"/>
          </a:xfrm>
          <a:prstGeom prst="rect">
            <a:avLst/>
          </a:prstGeom>
        </p:spPr>
      </p:pic>
      <p:pic>
        <p:nvPicPr>
          <p:cNvPr id="8" name="Рисунок 7"/>
          <p:cNvPicPr>
            <a:picLocks noChangeAspect="1"/>
          </p:cNvPicPr>
          <p:nvPr/>
        </p:nvPicPr>
        <p:blipFill>
          <a:blip r:embed="rId7"/>
          <a:stretch>
            <a:fillRect/>
          </a:stretch>
        </p:blipFill>
        <p:spPr>
          <a:xfrm>
            <a:off x="6762739" y="2662182"/>
            <a:ext cx="2343477" cy="2257740"/>
          </a:xfrm>
          <a:prstGeom prst="rect">
            <a:avLst/>
          </a:prstGeom>
        </p:spPr>
      </p:pic>
      <p:pic>
        <p:nvPicPr>
          <p:cNvPr id="10" name="Рисунок 9"/>
          <p:cNvPicPr>
            <a:picLocks noChangeAspect="1"/>
          </p:cNvPicPr>
          <p:nvPr/>
        </p:nvPicPr>
        <p:blipFill>
          <a:blip r:embed="rId8"/>
          <a:stretch>
            <a:fillRect/>
          </a:stretch>
        </p:blipFill>
        <p:spPr>
          <a:xfrm>
            <a:off x="5292445" y="4239330"/>
            <a:ext cx="2400635" cy="2048161"/>
          </a:xfrm>
          <a:prstGeom prst="rect">
            <a:avLst/>
          </a:prstGeom>
        </p:spPr>
      </p:pic>
      <p:pic>
        <p:nvPicPr>
          <p:cNvPr id="12" name="Рисунок 11"/>
          <p:cNvPicPr>
            <a:picLocks noChangeAspect="1"/>
          </p:cNvPicPr>
          <p:nvPr/>
        </p:nvPicPr>
        <p:blipFill>
          <a:blip r:embed="rId9"/>
          <a:stretch>
            <a:fillRect/>
          </a:stretch>
        </p:blipFill>
        <p:spPr>
          <a:xfrm>
            <a:off x="8940014" y="4039277"/>
            <a:ext cx="2400635" cy="2248214"/>
          </a:xfrm>
          <a:prstGeom prst="rect">
            <a:avLst/>
          </a:prstGeom>
        </p:spPr>
      </p:pic>
      <p:sp>
        <p:nvSpPr>
          <p:cNvPr id="17" name="TextBox 16"/>
          <p:cNvSpPr txBox="1"/>
          <p:nvPr/>
        </p:nvSpPr>
        <p:spPr>
          <a:xfrm>
            <a:off x="2285970" y="580618"/>
            <a:ext cx="2090088" cy="400110"/>
          </a:xfrm>
          <a:prstGeom prst="rect">
            <a:avLst/>
          </a:prstGeom>
          <a:noFill/>
        </p:spPr>
        <p:txBody>
          <a:bodyPr wrap="square" rtlCol="0">
            <a:spAutoFit/>
          </a:bodyPr>
          <a:lstStyle/>
          <a:p>
            <a:r>
              <a:rPr lang="en-US" sz="2000" b="1" dirty="0">
                <a:latin typeface="Roboto" panose="02000000000000000000" pitchFamily="2" charset="0"/>
                <a:ea typeface="Roboto" panose="02000000000000000000" pitchFamily="2" charset="0"/>
                <a:cs typeface="Roboto" panose="02000000000000000000" pitchFamily="2" charset="0"/>
              </a:rPr>
              <a:t>Radix Solution </a:t>
            </a:r>
          </a:p>
        </p:txBody>
      </p:sp>
    </p:spTree>
    <p:extLst>
      <p:ext uri="{BB962C8B-B14F-4D97-AF65-F5344CB8AC3E}">
        <p14:creationId xmlns:p14="http://schemas.microsoft.com/office/powerpoint/2010/main" val="3463549873"/>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9" name="TextBox 8"/>
          <p:cNvSpPr txBox="1"/>
          <p:nvPr/>
        </p:nvSpPr>
        <p:spPr>
          <a:xfrm>
            <a:off x="787803" y="1201702"/>
            <a:ext cx="10650362" cy="1815882"/>
          </a:xfrm>
          <a:prstGeom prst="rect">
            <a:avLst/>
          </a:prstGeom>
          <a:noFill/>
        </p:spPr>
        <p:txBody>
          <a:bodyPr wrap="square" rtlCol="0">
            <a:spAutoFit/>
          </a:bodyPr>
          <a:lstStyle/>
          <a:p>
            <a:pPr fontAlgn="t"/>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Предшественником современного акционерного общества «Казахстан ГИС Центр» было Республиканское государственное предприятие «Центр по геоинформационному обеспечению Вооруженных Сил Республики Казахстан» Министерства обороны Республики Казахстан (РГП «ЦГО ВС РК»).</a:t>
            </a:r>
            <a:b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b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РГП «ЦГО ВС РК» создано в соответствии с Постановлением Правительства Республики Казахстан «О создании Республиканского государственного предприятия «Центр по геоинформационному обеспечению Вооруженных Сил Республики Казахстан» на праве хозяйственного ведения от 28.12.2000 г. № 1916 и приказом Министра обороны Республики Казахстан № 4 от 05.01.2001 г.</a:t>
            </a:r>
          </a:p>
        </p:txBody>
      </p:sp>
      <p:sp>
        <p:nvSpPr>
          <p:cNvPr id="19" name="Прямоугольник 18"/>
          <p:cNvSpPr/>
          <p:nvPr/>
        </p:nvSpPr>
        <p:spPr>
          <a:xfrm>
            <a:off x="1948287" y="3981667"/>
            <a:ext cx="1117614" cy="276999"/>
          </a:xfrm>
          <a:prstGeom prst="rect">
            <a:avLst/>
          </a:prstGeom>
        </p:spPr>
        <p:txBody>
          <a:bodyPr wrap="none">
            <a:spAutoFit/>
          </a:bodyPr>
          <a:lstStyle/>
          <a:p>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V-3000-F-LCD</a:t>
            </a:r>
            <a:endParaRPr lang="ru-RU" sz="10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3" name="Рисунок 2"/>
          <p:cNvPicPr>
            <a:picLocks noChangeAspect="1"/>
          </p:cNvPicPr>
          <p:nvPr/>
        </p:nvPicPr>
        <p:blipFill>
          <a:blip r:embed="rId5"/>
          <a:stretch>
            <a:fillRect/>
          </a:stretch>
        </p:blipFill>
        <p:spPr>
          <a:xfrm>
            <a:off x="1283070" y="4120167"/>
            <a:ext cx="2448049" cy="2071426"/>
          </a:xfrm>
          <a:prstGeom prst="rect">
            <a:avLst/>
          </a:prstGeom>
        </p:spPr>
      </p:pic>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3530" y="501979"/>
            <a:ext cx="786084" cy="575323"/>
          </a:xfrm>
          <a:prstGeom prst="rect">
            <a:avLst/>
          </a:prstGeom>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6658" y="3792496"/>
            <a:ext cx="3287754" cy="2205749"/>
          </a:xfrm>
          <a:prstGeom prst="rect">
            <a:avLst/>
          </a:prstGeom>
        </p:spPr>
      </p:pic>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9585" y="3792495"/>
            <a:ext cx="3307010" cy="2205749"/>
          </a:xfrm>
          <a:prstGeom prst="rect">
            <a:avLst/>
          </a:prstGeom>
        </p:spPr>
      </p:pic>
      <p:sp>
        <p:nvSpPr>
          <p:cNvPr id="16" name="TextBox 15"/>
          <p:cNvSpPr txBox="1"/>
          <p:nvPr/>
        </p:nvSpPr>
        <p:spPr>
          <a:xfrm>
            <a:off x="2285970" y="580618"/>
            <a:ext cx="2988324"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 Казахстан ГИС Центр </a:t>
            </a:r>
          </a:p>
        </p:txBody>
      </p:sp>
    </p:spTree>
    <p:extLst>
      <p:ext uri="{BB962C8B-B14F-4D97-AF65-F5344CB8AC3E}">
        <p14:creationId xmlns:p14="http://schemas.microsoft.com/office/powerpoint/2010/main" val="3250876616"/>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9" name="TextBox 8"/>
          <p:cNvSpPr txBox="1"/>
          <p:nvPr/>
        </p:nvSpPr>
        <p:spPr>
          <a:xfrm>
            <a:off x="789649" y="1152015"/>
            <a:ext cx="10803637" cy="1323439"/>
          </a:xfrm>
          <a:prstGeom prst="rect">
            <a:avLst/>
          </a:prstGeom>
          <a:noFill/>
        </p:spPr>
        <p:txBody>
          <a:bodyPr wrap="square" rtlCol="0">
            <a:spAutoFit/>
          </a:bodyPr>
          <a:lstStyle/>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Компания VIVA-Мастер, основанная в 2014 году является авторизованным сервисным представителем PENTAX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Medical</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в Республике Казахстан,</a:t>
            </a:r>
            <a:r>
              <a:rPr lang="en-US"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комплексное обслуживание медицинских эндоскопов PENTAX. Полномочия компании VIVA-Мастер по технической поддержке медицинских эндоскопов PENTAX основаны на  Соглашении о пост продажном  техническом обслуживании фирменного медицинского оборудования PENTAX между PENTAX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Europe</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GmbH</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и ТОО «VIVA-Мастер».</a:t>
            </a:r>
          </a:p>
        </p:txBody>
      </p:sp>
      <p:sp>
        <p:nvSpPr>
          <p:cNvPr id="16" name="Прямоугольник 15"/>
          <p:cNvSpPr/>
          <p:nvPr/>
        </p:nvSpPr>
        <p:spPr>
          <a:xfrm>
            <a:off x="3639813" y="4211477"/>
            <a:ext cx="1842171" cy="276999"/>
          </a:xfrm>
          <a:prstGeom prst="rect">
            <a:avLst/>
          </a:prstGeom>
        </p:spPr>
        <p:txBody>
          <a:bodyPr wrap="none">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Онлайн 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PT-6K-LCD</a:t>
            </a:r>
            <a:endParaRPr lang="ru-RU" sz="10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5" name="Рисунок 4"/>
          <p:cNvPicPr>
            <a:picLocks noChangeAspect="1"/>
          </p:cNvPicPr>
          <p:nvPr/>
        </p:nvPicPr>
        <p:blipFill>
          <a:blip r:embed="rId5"/>
          <a:stretch>
            <a:fillRect/>
          </a:stretch>
        </p:blipFill>
        <p:spPr>
          <a:xfrm>
            <a:off x="4263133" y="504918"/>
            <a:ext cx="1571454" cy="494036"/>
          </a:xfrm>
          <a:prstGeom prst="rect">
            <a:avLst/>
          </a:prstGeom>
        </p:spPr>
      </p:pic>
      <p:pic>
        <p:nvPicPr>
          <p:cNvPr id="7" name="Рисунок 6"/>
          <p:cNvPicPr>
            <a:picLocks noChangeAspect="1"/>
          </p:cNvPicPr>
          <p:nvPr/>
        </p:nvPicPr>
        <p:blipFill rotWithShape="1">
          <a:blip r:embed="rId6"/>
          <a:srcRect t="1" b="1645"/>
          <a:stretch/>
        </p:blipFill>
        <p:spPr>
          <a:xfrm>
            <a:off x="6614508" y="3058617"/>
            <a:ext cx="2157303" cy="1351953"/>
          </a:xfrm>
          <a:prstGeom prst="rect">
            <a:avLst/>
          </a:prstGeom>
        </p:spPr>
      </p:pic>
      <p:pic>
        <p:nvPicPr>
          <p:cNvPr id="8" name="Рисунок 7"/>
          <p:cNvPicPr>
            <a:picLocks noChangeAspect="1"/>
          </p:cNvPicPr>
          <p:nvPr/>
        </p:nvPicPr>
        <p:blipFill>
          <a:blip r:embed="rId7"/>
          <a:stretch>
            <a:fillRect/>
          </a:stretch>
        </p:blipFill>
        <p:spPr>
          <a:xfrm>
            <a:off x="8807913" y="3050391"/>
            <a:ext cx="1944452" cy="1370868"/>
          </a:xfrm>
          <a:prstGeom prst="rect">
            <a:avLst/>
          </a:prstGeom>
        </p:spPr>
      </p:pic>
      <p:pic>
        <p:nvPicPr>
          <p:cNvPr id="10" name="Рисунок 9"/>
          <p:cNvPicPr>
            <a:picLocks noChangeAspect="1"/>
          </p:cNvPicPr>
          <p:nvPr/>
        </p:nvPicPr>
        <p:blipFill>
          <a:blip r:embed="rId8"/>
          <a:stretch>
            <a:fillRect/>
          </a:stretch>
        </p:blipFill>
        <p:spPr>
          <a:xfrm>
            <a:off x="6614508" y="4457760"/>
            <a:ext cx="2157303" cy="1468803"/>
          </a:xfrm>
          <a:prstGeom prst="rect">
            <a:avLst/>
          </a:prstGeom>
        </p:spPr>
      </p:pic>
      <p:pic>
        <p:nvPicPr>
          <p:cNvPr id="12" name="Рисунок 11"/>
          <p:cNvPicPr>
            <a:picLocks noChangeAspect="1"/>
          </p:cNvPicPr>
          <p:nvPr/>
        </p:nvPicPr>
        <p:blipFill rotWithShape="1">
          <a:blip r:embed="rId9"/>
          <a:srcRect r="15509"/>
          <a:stretch/>
        </p:blipFill>
        <p:spPr>
          <a:xfrm>
            <a:off x="8807913" y="4461248"/>
            <a:ext cx="1944568" cy="1452546"/>
          </a:xfrm>
          <a:prstGeom prst="rect">
            <a:avLst/>
          </a:prstGeom>
        </p:spPr>
      </p:pic>
      <p:pic>
        <p:nvPicPr>
          <p:cNvPr id="17" name="Рисунок 16"/>
          <p:cNvPicPr>
            <a:picLocks noChangeAspect="1"/>
          </p:cNvPicPr>
          <p:nvPr/>
        </p:nvPicPr>
        <p:blipFill>
          <a:blip r:embed="rId10"/>
          <a:stretch>
            <a:fillRect/>
          </a:stretch>
        </p:blipFill>
        <p:spPr>
          <a:xfrm>
            <a:off x="1320629" y="3292915"/>
            <a:ext cx="1930680" cy="2525633"/>
          </a:xfrm>
          <a:prstGeom prst="rect">
            <a:avLst/>
          </a:prstGeom>
        </p:spPr>
      </p:pic>
      <p:sp>
        <p:nvSpPr>
          <p:cNvPr id="19" name="TextBox 18"/>
          <p:cNvSpPr txBox="1"/>
          <p:nvPr/>
        </p:nvSpPr>
        <p:spPr>
          <a:xfrm>
            <a:off x="2285969" y="580618"/>
            <a:ext cx="8547205" cy="400110"/>
          </a:xfrm>
          <a:prstGeom prst="rect">
            <a:avLst/>
          </a:prstGeom>
          <a:noFill/>
        </p:spPr>
        <p:txBody>
          <a:bodyPr wrap="square" rtlCol="0">
            <a:spAutoFit/>
          </a:bodyPr>
          <a:lstStyle/>
          <a:p>
            <a:r>
              <a:rPr lang="en-US" sz="2000" b="1" dirty="0">
                <a:latin typeface="Roboto" panose="02000000000000000000" pitchFamily="2" charset="0"/>
                <a:ea typeface="Roboto" panose="02000000000000000000" pitchFamily="2" charset="0"/>
                <a:cs typeface="Roboto" panose="02000000000000000000" pitchFamily="2" charset="0"/>
              </a:rPr>
              <a:t>VIVA-</a:t>
            </a:r>
            <a:r>
              <a:rPr lang="ru-RU" sz="2000" b="1" dirty="0">
                <a:latin typeface="Roboto" panose="02000000000000000000" pitchFamily="2" charset="0"/>
                <a:ea typeface="Roboto" panose="02000000000000000000" pitchFamily="2" charset="0"/>
                <a:cs typeface="Roboto" panose="02000000000000000000" pitchFamily="2" charset="0"/>
              </a:rPr>
              <a:t>Мастер</a:t>
            </a:r>
          </a:p>
        </p:txBody>
      </p:sp>
    </p:spTree>
    <p:extLst>
      <p:ext uri="{BB962C8B-B14F-4D97-AF65-F5344CB8AC3E}">
        <p14:creationId xmlns:p14="http://schemas.microsoft.com/office/powerpoint/2010/main" val="3506991977"/>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9" name="TextBox 8"/>
          <p:cNvSpPr txBox="1"/>
          <p:nvPr/>
        </p:nvSpPr>
        <p:spPr>
          <a:xfrm>
            <a:off x="777758" y="1392213"/>
            <a:ext cx="10604116" cy="2308324"/>
          </a:xfrm>
          <a:prstGeom prst="rect">
            <a:avLst/>
          </a:prstGeom>
          <a:noFill/>
        </p:spPr>
        <p:txBody>
          <a:bodyPr wrap="square" rtlCol="0">
            <a:spAutoFit/>
          </a:bodyPr>
          <a:lstStyle/>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Аппарат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акима</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района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Аркарлык</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города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Костанай</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является государственным учреждением, содержащимся за счет местного бюджета, на территории административно-территориальной единицы.</a:t>
            </a:r>
          </a:p>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Основной целью деятельности аппарата является проведение общегосударственной политики исполнительной власти в сочетании с интересами и потребностями развития территории района.</a:t>
            </a:r>
          </a:p>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Приоритетными направлениями деятельности аппарата являются:  рассмотрение обращений, заявлений, жалоб граждан, принятие мер по защите прав и свобод граждан, содействие сбору налогов и других обязательных платежей в бюджет, в соответствии с законодательством разработка и внесение в вышестоящий акимат для утверждения соответствующим маслихатом бюджетных программ, администратором которых выступает аппарат.</a:t>
            </a:r>
          </a:p>
        </p:txBody>
      </p:sp>
      <p:sp>
        <p:nvSpPr>
          <p:cNvPr id="16" name="Прямоугольник 15"/>
          <p:cNvSpPr/>
          <p:nvPr/>
        </p:nvSpPr>
        <p:spPr>
          <a:xfrm>
            <a:off x="981586" y="3804246"/>
            <a:ext cx="3034805" cy="461665"/>
          </a:xfrm>
          <a:prstGeom prst="rect">
            <a:avLst/>
          </a:prstGeom>
        </p:spPr>
        <p:txBody>
          <a:bodyPr wrap="none">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Линейно-интерактивный стоечный ИБП</a:t>
            </a:r>
          </a:p>
          <a:p>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RTL-5KL-LCD</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0220" y="530804"/>
            <a:ext cx="687710" cy="687710"/>
          </a:xfrm>
          <a:prstGeom prst="rect">
            <a:avLst/>
          </a:prstGeom>
        </p:spPr>
      </p:pic>
      <p:pic>
        <p:nvPicPr>
          <p:cNvPr id="3" name="Рисунок 2"/>
          <p:cNvPicPr>
            <a:picLocks noChangeAspect="1"/>
          </p:cNvPicPr>
          <p:nvPr/>
        </p:nvPicPr>
        <p:blipFill>
          <a:blip r:embed="rId6"/>
          <a:stretch>
            <a:fillRect/>
          </a:stretch>
        </p:blipFill>
        <p:spPr>
          <a:xfrm>
            <a:off x="484040" y="3375516"/>
            <a:ext cx="3681969" cy="3115512"/>
          </a:xfrm>
          <a:prstGeom prst="rect">
            <a:avLst/>
          </a:prstGeom>
        </p:spPr>
      </p:pic>
      <p:pic>
        <p:nvPicPr>
          <p:cNvPr id="4" name="Рисунок 3"/>
          <p:cNvPicPr>
            <a:picLocks noChangeAspect="1"/>
          </p:cNvPicPr>
          <p:nvPr/>
        </p:nvPicPr>
        <p:blipFill>
          <a:blip r:embed="rId7"/>
          <a:stretch>
            <a:fillRect/>
          </a:stretch>
        </p:blipFill>
        <p:spPr>
          <a:xfrm>
            <a:off x="3594904" y="3476763"/>
            <a:ext cx="3580878" cy="3029973"/>
          </a:xfrm>
          <a:prstGeom prst="rect">
            <a:avLst/>
          </a:prstGeom>
        </p:spPr>
      </p:pic>
      <p:sp>
        <p:nvSpPr>
          <p:cNvPr id="15" name="TextBox 14"/>
          <p:cNvSpPr txBox="1"/>
          <p:nvPr/>
        </p:nvSpPr>
        <p:spPr>
          <a:xfrm>
            <a:off x="2285969" y="580618"/>
            <a:ext cx="8547205" cy="707886"/>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Отдел информационных технологий и </a:t>
            </a:r>
          </a:p>
          <a:p>
            <a:r>
              <a:rPr lang="ru-RU" sz="2000" b="1" dirty="0">
                <a:latin typeface="Roboto" panose="02000000000000000000" pitchFamily="2" charset="0"/>
                <a:ea typeface="Roboto" panose="02000000000000000000" pitchFamily="2" charset="0"/>
                <a:cs typeface="Roboto" panose="02000000000000000000" pitchFamily="2" charset="0"/>
              </a:rPr>
              <a:t>мониторинга государственных услуг г. </a:t>
            </a:r>
            <a:r>
              <a:rPr lang="ru-RU" sz="2000" b="1" dirty="0" err="1">
                <a:latin typeface="Roboto" panose="02000000000000000000" pitchFamily="2" charset="0"/>
                <a:ea typeface="Roboto" panose="02000000000000000000" pitchFamily="2" charset="0"/>
                <a:cs typeface="Roboto" panose="02000000000000000000" pitchFamily="2" charset="0"/>
              </a:rPr>
              <a:t>Костанай</a:t>
            </a:r>
            <a:endParaRPr lang="ru-RU" sz="2000"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5832143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4" name="Прямоугольник 3"/>
          <p:cNvSpPr/>
          <p:nvPr/>
        </p:nvSpPr>
        <p:spPr>
          <a:xfrm>
            <a:off x="797812" y="1061119"/>
            <a:ext cx="11394187" cy="2246769"/>
          </a:xfrm>
          <a:prstGeom prst="rect">
            <a:avLst/>
          </a:prstGeom>
        </p:spPr>
        <p:txBody>
          <a:bodyPr wrap="square">
            <a:spAutoFit/>
          </a:bodyPr>
          <a:lstStyle/>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Наша задача – обеспечить полную уверенность клиентов в том, что никакие проблемы с электропитанием не повлияют на стабильность работы их оборудования, информационных систем и сохранность информации. Эта уверенность базируется на более чем </a:t>
            </a:r>
            <a:r>
              <a:rPr lang="ru-RU" sz="14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10-летнем опыте компании в области разработки и производства систем бесперебойного питания</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детальном знании потребностей клиентов.</a:t>
            </a:r>
          </a:p>
          <a:p>
            <a:endPar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Ассортимент компании SVC делится на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домашне</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-офисные и </a:t>
            </a:r>
            <a:r>
              <a:rPr lang="ru-RU" sz="14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серверно</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-промышленные решения. В обеих категориях широко представлены источники бесперебойного питания, стабилизаторы напряжения, инверторы,</a:t>
            </a:r>
            <a:r>
              <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аккумуляторные батареи, сетевые фильтры, полный набор серверных решений для установки в стойки 19" дюймового стандарта, высокомощные промышленные решения, рассчитанные на длительный срок службы. Так же предоставляется возможность индивидуального заказа производства по личному техническому заданию заказчика.  </a:t>
            </a:r>
          </a:p>
        </p:txBody>
      </p:sp>
      <p:pic>
        <p:nvPicPr>
          <p:cNvPr id="5" name="Рисунок 4"/>
          <p:cNvPicPr>
            <a:picLocks noChangeAspect="1"/>
          </p:cNvPicPr>
          <p:nvPr/>
        </p:nvPicPr>
        <p:blipFill rotWithShape="1">
          <a:blip r:embed="rId4"/>
          <a:srcRect t="2097"/>
          <a:stretch/>
        </p:blipFill>
        <p:spPr>
          <a:xfrm>
            <a:off x="3302940" y="4162925"/>
            <a:ext cx="2456176" cy="1463711"/>
          </a:xfrm>
          <a:prstGeom prst="rect">
            <a:avLst/>
          </a:prstGeom>
        </p:spPr>
      </p:pic>
      <p:pic>
        <p:nvPicPr>
          <p:cNvPr id="6" name="Рисунок 5"/>
          <p:cNvPicPr>
            <a:picLocks noChangeAspect="1"/>
          </p:cNvPicPr>
          <p:nvPr/>
        </p:nvPicPr>
        <p:blipFill>
          <a:blip r:embed="rId5"/>
          <a:stretch>
            <a:fillRect/>
          </a:stretch>
        </p:blipFill>
        <p:spPr>
          <a:xfrm>
            <a:off x="912464" y="4166599"/>
            <a:ext cx="2390476" cy="1476190"/>
          </a:xfrm>
          <a:prstGeom prst="rect">
            <a:avLst/>
          </a:prstGeom>
        </p:spPr>
      </p:pic>
      <p:pic>
        <p:nvPicPr>
          <p:cNvPr id="7" name="Рисунок 6"/>
          <p:cNvPicPr>
            <a:picLocks noChangeAspect="1"/>
          </p:cNvPicPr>
          <p:nvPr/>
        </p:nvPicPr>
        <p:blipFill>
          <a:blip r:embed="rId6"/>
          <a:stretch>
            <a:fillRect/>
          </a:stretch>
        </p:blipFill>
        <p:spPr>
          <a:xfrm>
            <a:off x="5785481" y="4150446"/>
            <a:ext cx="2409524" cy="1476190"/>
          </a:xfrm>
          <a:prstGeom prst="rect">
            <a:avLst/>
          </a:prstGeom>
        </p:spPr>
      </p:pic>
      <p:pic>
        <p:nvPicPr>
          <p:cNvPr id="9" name="Рисунок 8"/>
          <p:cNvPicPr>
            <a:picLocks noChangeAspect="1"/>
          </p:cNvPicPr>
          <p:nvPr/>
        </p:nvPicPr>
        <p:blipFill rotWithShape="1">
          <a:blip r:embed="rId7"/>
          <a:srcRect l="1784"/>
          <a:stretch/>
        </p:blipFill>
        <p:spPr>
          <a:xfrm>
            <a:off x="8197515" y="4143927"/>
            <a:ext cx="2366543" cy="1457143"/>
          </a:xfrm>
          <a:prstGeom prst="rect">
            <a:avLst/>
          </a:prstGeom>
        </p:spPr>
      </p:pic>
      <p:sp>
        <p:nvSpPr>
          <p:cNvPr id="14" name="TextBox 13"/>
          <p:cNvSpPr txBox="1"/>
          <p:nvPr/>
        </p:nvSpPr>
        <p:spPr>
          <a:xfrm>
            <a:off x="2285970" y="580618"/>
            <a:ext cx="5976664"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Цели и общая информации о продукции SVC</a:t>
            </a:r>
          </a:p>
        </p:txBody>
      </p:sp>
    </p:spTree>
    <p:extLst>
      <p:ext uri="{BB962C8B-B14F-4D97-AF65-F5344CB8AC3E}">
        <p14:creationId xmlns:p14="http://schemas.microsoft.com/office/powerpoint/2010/main" val="573666613"/>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9" name="TextBox 8"/>
          <p:cNvSpPr txBox="1"/>
          <p:nvPr/>
        </p:nvSpPr>
        <p:spPr>
          <a:xfrm>
            <a:off x="803058" y="1191441"/>
            <a:ext cx="9647228" cy="338554"/>
          </a:xfrm>
          <a:prstGeom prst="rect">
            <a:avLst/>
          </a:prstGeom>
          <a:noFill/>
        </p:spPr>
        <p:txBody>
          <a:bodyPr wrap="square" rtlCol="0">
            <a:spAutoFit/>
          </a:bodyPr>
          <a:lstStyle/>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Подрядчики по строительству зданий и сооружений</a:t>
            </a:r>
            <a:r>
              <a:rPr lang="en-US"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p>
        </p:txBody>
      </p:sp>
      <p:sp>
        <p:nvSpPr>
          <p:cNvPr id="16" name="Прямоугольник 15"/>
          <p:cNvSpPr/>
          <p:nvPr/>
        </p:nvSpPr>
        <p:spPr>
          <a:xfrm>
            <a:off x="986938" y="1645650"/>
            <a:ext cx="3184009" cy="461665"/>
          </a:xfrm>
          <a:prstGeom prst="rect">
            <a:avLst/>
          </a:prstGeom>
        </p:spPr>
        <p:txBody>
          <a:bodyPr wrap="square">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Линейно-интерактивный стоечный ИБП</a:t>
            </a:r>
          </a:p>
          <a:p>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RTL-5KL-LCD</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3" name="Рисунок 2"/>
          <p:cNvPicPr>
            <a:picLocks noChangeAspect="1"/>
          </p:cNvPicPr>
          <p:nvPr/>
        </p:nvPicPr>
        <p:blipFill>
          <a:blip r:embed="rId5"/>
          <a:stretch>
            <a:fillRect/>
          </a:stretch>
        </p:blipFill>
        <p:spPr>
          <a:xfrm>
            <a:off x="525703" y="1142852"/>
            <a:ext cx="3681969" cy="3115512"/>
          </a:xfrm>
          <a:prstGeom prst="rect">
            <a:avLst/>
          </a:prstGeom>
        </p:spPr>
      </p:pic>
      <p:pic>
        <p:nvPicPr>
          <p:cNvPr id="6" name="Рисунок 5"/>
          <p:cNvPicPr>
            <a:picLocks noChangeAspect="1"/>
          </p:cNvPicPr>
          <p:nvPr/>
        </p:nvPicPr>
        <p:blipFill>
          <a:blip r:embed="rId6"/>
          <a:stretch>
            <a:fillRect/>
          </a:stretch>
        </p:blipFill>
        <p:spPr>
          <a:xfrm>
            <a:off x="7398079" y="532854"/>
            <a:ext cx="1452008" cy="495637"/>
          </a:xfrm>
          <a:prstGeom prst="rect">
            <a:avLst/>
          </a:prstGeom>
        </p:spPr>
      </p:pic>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0594" y="2107315"/>
            <a:ext cx="6213682" cy="3106841"/>
          </a:xfrm>
          <a:prstGeom prst="rect">
            <a:avLst/>
          </a:prstGeom>
        </p:spPr>
      </p:pic>
      <p:sp>
        <p:nvSpPr>
          <p:cNvPr id="17" name="TextBox 16"/>
          <p:cNvSpPr txBox="1"/>
          <p:nvPr/>
        </p:nvSpPr>
        <p:spPr>
          <a:xfrm>
            <a:off x="2285969" y="580618"/>
            <a:ext cx="8547205" cy="400110"/>
          </a:xfrm>
          <a:prstGeom prst="rect">
            <a:avLst/>
          </a:prstGeom>
          <a:noFill/>
        </p:spPr>
        <p:txBody>
          <a:bodyPr wrap="square" rtlCol="0">
            <a:spAutoFit/>
          </a:bodyPr>
          <a:lstStyle/>
          <a:p>
            <a:r>
              <a:rPr lang="ru-RU" sz="2000" b="1" dirty="0" err="1">
                <a:latin typeface="Roboto" panose="02000000000000000000" pitchFamily="2" charset="0"/>
                <a:ea typeface="Roboto" panose="02000000000000000000" pitchFamily="2" charset="0"/>
                <a:cs typeface="Roboto" panose="02000000000000000000" pitchFamily="2" charset="0"/>
              </a:rPr>
              <a:t>Астанинский</a:t>
            </a:r>
            <a:r>
              <a:rPr lang="ru-RU" sz="2000" b="1" dirty="0">
                <a:latin typeface="Roboto" panose="02000000000000000000" pitchFamily="2" charset="0"/>
                <a:ea typeface="Roboto" panose="02000000000000000000" pitchFamily="2" charset="0"/>
                <a:cs typeface="Roboto" panose="02000000000000000000" pitchFamily="2" charset="0"/>
              </a:rPr>
              <a:t> филиал ТОО «РЕНКО-КАТ»</a:t>
            </a:r>
          </a:p>
        </p:txBody>
      </p:sp>
    </p:spTree>
    <p:extLst>
      <p:ext uri="{BB962C8B-B14F-4D97-AF65-F5344CB8AC3E}">
        <p14:creationId xmlns:p14="http://schemas.microsoft.com/office/powerpoint/2010/main" val="1530620321"/>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9" name="Рисунок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pic>
        <p:nvPicPr>
          <p:cNvPr id="8" name="Рисунок 7"/>
          <p:cNvPicPr>
            <a:picLocks noChangeAspect="1"/>
          </p:cNvPicPr>
          <p:nvPr/>
        </p:nvPicPr>
        <p:blipFill>
          <a:blip r:embed="rId5"/>
          <a:stretch>
            <a:fillRect/>
          </a:stretch>
        </p:blipFill>
        <p:spPr>
          <a:xfrm>
            <a:off x="8132992" y="517222"/>
            <a:ext cx="1771411" cy="533723"/>
          </a:xfrm>
          <a:prstGeom prst="rect">
            <a:avLst/>
          </a:prstGeom>
        </p:spPr>
      </p:pic>
      <p:sp>
        <p:nvSpPr>
          <p:cNvPr id="10" name="Прямоугольник 9"/>
          <p:cNvSpPr/>
          <p:nvPr/>
        </p:nvSpPr>
        <p:spPr>
          <a:xfrm>
            <a:off x="801303" y="1181113"/>
            <a:ext cx="10789118" cy="1569660"/>
          </a:xfrm>
          <a:prstGeom prst="rect">
            <a:avLst/>
          </a:prstGeom>
        </p:spPr>
        <p:txBody>
          <a:bodyPr wrap="square">
            <a:spAutoFit/>
          </a:bodyPr>
          <a:lstStyle/>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Астрофизический Институт им. В. Г.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Фесенкова</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(АФИФ) является ведущей научной организацией по фундаментальным исследованиям в области астрономии и астрофизики в Казахстане. Институт был основан в 1941 году Василием Григорьевичем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Фесенковым</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и с 1989 года носит его имя. В настоящее время институт является дочерней организацией Национального Центра Космических Исследований и Технологий при Аэрокосмическом Комитете Республики Казахстан. Наблюдательные базы института включены в список стратегических объектов страны.</a:t>
            </a:r>
          </a:p>
        </p:txBody>
      </p:sp>
      <p:pic>
        <p:nvPicPr>
          <p:cNvPr id="12" name="Рисунок 11"/>
          <p:cNvPicPr>
            <a:picLocks noChangeAspect="1"/>
          </p:cNvPicPr>
          <p:nvPr/>
        </p:nvPicPr>
        <p:blipFill>
          <a:blip r:embed="rId6"/>
          <a:stretch>
            <a:fillRect/>
          </a:stretch>
        </p:blipFill>
        <p:spPr>
          <a:xfrm>
            <a:off x="4886932" y="3080069"/>
            <a:ext cx="6128488" cy="1635350"/>
          </a:xfrm>
          <a:prstGeom prst="rect">
            <a:avLst/>
          </a:prstGeom>
        </p:spPr>
      </p:pic>
      <p:pic>
        <p:nvPicPr>
          <p:cNvPr id="22" name="Рисунок 21"/>
          <p:cNvPicPr>
            <a:picLocks noChangeAspect="1"/>
          </p:cNvPicPr>
          <p:nvPr/>
        </p:nvPicPr>
        <p:blipFill>
          <a:blip r:embed="rId7"/>
          <a:stretch>
            <a:fillRect/>
          </a:stretch>
        </p:blipFill>
        <p:spPr>
          <a:xfrm>
            <a:off x="1040707" y="3214995"/>
            <a:ext cx="1288621" cy="1253096"/>
          </a:xfrm>
          <a:prstGeom prst="rect">
            <a:avLst/>
          </a:prstGeom>
        </p:spPr>
      </p:pic>
      <p:sp>
        <p:nvSpPr>
          <p:cNvPr id="24" name="Прямоугольник 23"/>
          <p:cNvSpPr/>
          <p:nvPr/>
        </p:nvSpPr>
        <p:spPr>
          <a:xfrm>
            <a:off x="2419260" y="3610710"/>
            <a:ext cx="2308645" cy="461665"/>
          </a:xfrm>
          <a:prstGeom prst="rect">
            <a:avLst/>
          </a:prstGeom>
        </p:spPr>
        <p:txBody>
          <a:bodyPr wrap="none">
            <a:spAutoFit/>
          </a:bodyPr>
          <a:lstStyle/>
          <a:p>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Линейно-интерактивный ИБП</a:t>
            </a:r>
          </a:p>
          <a:p>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V-1500-F</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3" name="TextBox 22"/>
          <p:cNvSpPr txBox="1"/>
          <p:nvPr/>
        </p:nvSpPr>
        <p:spPr>
          <a:xfrm>
            <a:off x="2285969" y="580618"/>
            <a:ext cx="8547205" cy="1015663"/>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 Астрофизический институт, Обсерватория 23</a:t>
            </a:r>
            <a:br>
              <a:rPr lang="ru-RU" sz="2000" b="1" dirty="0">
                <a:latin typeface="Roboto" panose="02000000000000000000" pitchFamily="2" charset="0"/>
                <a:ea typeface="Roboto" panose="02000000000000000000" pitchFamily="2" charset="0"/>
                <a:cs typeface="Roboto" panose="02000000000000000000" pitchFamily="2" charset="0"/>
              </a:rPr>
            </a:br>
            <a:r>
              <a:rPr lang="ru-RU" sz="2000" b="1" dirty="0">
                <a:latin typeface="Roboto" panose="02000000000000000000" pitchFamily="2" charset="0"/>
                <a:ea typeface="Roboto" panose="02000000000000000000" pitchFamily="2" charset="0"/>
                <a:cs typeface="Roboto" panose="02000000000000000000" pitchFamily="2" charset="0"/>
              </a:rPr>
              <a:t/>
            </a:r>
            <a:br>
              <a:rPr lang="ru-RU" sz="2000" b="1" dirty="0">
                <a:latin typeface="Roboto" panose="02000000000000000000" pitchFamily="2" charset="0"/>
                <a:ea typeface="Roboto" panose="02000000000000000000" pitchFamily="2" charset="0"/>
                <a:cs typeface="Roboto" panose="02000000000000000000" pitchFamily="2" charset="0"/>
              </a:rPr>
            </a:br>
            <a:endParaRPr lang="ru-RU" sz="2000"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377145746"/>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0" name="Прямоугольник 9"/>
          <p:cNvSpPr/>
          <p:nvPr/>
        </p:nvSpPr>
        <p:spPr>
          <a:xfrm>
            <a:off x="788023" y="1170699"/>
            <a:ext cx="10858545" cy="1815882"/>
          </a:xfrm>
          <a:prstGeom prst="rect">
            <a:avLst/>
          </a:prstGeom>
        </p:spPr>
        <p:txBody>
          <a:bodyPr wrap="square">
            <a:spAutoFit/>
          </a:bodyPr>
          <a:lstStyle/>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История Университета КАЗГЮУ начинается 14 марта 1994 года с Указа №1591 Президента Республики Казахстан Н.А. Назарбаева «Об образовании Казахского государственного юридического института Министерства юстиции Республики Казахстан». В Указе определено: «В целях реализации правовой реформы и удовлетворения потребности республики в юридических кадрах, развития юридического образования и повышения его качества образовать Казахский государственный юридический институт и определить, что Казахский государственный юридический институт специализируется на подготовке юристов для органов государственной власти и управления, судебных и правоохранительных органов, хозяйствующих субъектов»</a:t>
            </a:r>
          </a:p>
        </p:txBody>
      </p:sp>
      <p:sp>
        <p:nvSpPr>
          <p:cNvPr id="24" name="Прямоугольник 23"/>
          <p:cNvSpPr/>
          <p:nvPr/>
        </p:nvSpPr>
        <p:spPr>
          <a:xfrm>
            <a:off x="1459771" y="3527251"/>
            <a:ext cx="1927131" cy="276999"/>
          </a:xfrm>
          <a:prstGeom prst="rect">
            <a:avLst/>
          </a:prstGeom>
        </p:spPr>
        <p:txBody>
          <a:bodyPr wrap="none">
            <a:spAutoFit/>
          </a:bodyPr>
          <a:lstStyle/>
          <a:p>
            <a:pPr algn="ct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Онлайн 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RT-3KL-LCD</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4" name="Рисунок 3"/>
          <p:cNvPicPr>
            <a:picLocks noChangeAspect="1"/>
          </p:cNvPicPr>
          <p:nvPr/>
        </p:nvPicPr>
        <p:blipFill>
          <a:blip r:embed="rId5"/>
          <a:stretch>
            <a:fillRect/>
          </a:stretch>
        </p:blipFill>
        <p:spPr>
          <a:xfrm>
            <a:off x="9549591" y="472024"/>
            <a:ext cx="888620" cy="612543"/>
          </a:xfrm>
          <a:prstGeom prst="rect">
            <a:avLst/>
          </a:prstGeom>
        </p:spPr>
      </p:pic>
      <p:pic>
        <p:nvPicPr>
          <p:cNvPr id="5" name="Рисунок 4"/>
          <p:cNvPicPr>
            <a:picLocks noChangeAspect="1"/>
          </p:cNvPicPr>
          <p:nvPr/>
        </p:nvPicPr>
        <p:blipFill>
          <a:blip r:embed="rId6"/>
          <a:stretch>
            <a:fillRect/>
          </a:stretch>
        </p:blipFill>
        <p:spPr>
          <a:xfrm>
            <a:off x="7992486" y="3273571"/>
            <a:ext cx="2956264" cy="2030143"/>
          </a:xfrm>
          <a:prstGeom prst="rect">
            <a:avLst/>
          </a:prstGeom>
        </p:spPr>
      </p:pic>
      <p:pic>
        <p:nvPicPr>
          <p:cNvPr id="23" name="Рисунок 22"/>
          <p:cNvPicPr>
            <a:picLocks noChangeAspect="1"/>
          </p:cNvPicPr>
          <p:nvPr/>
        </p:nvPicPr>
        <p:blipFill>
          <a:blip r:embed="rId7"/>
          <a:stretch>
            <a:fillRect/>
          </a:stretch>
        </p:blipFill>
        <p:spPr>
          <a:xfrm>
            <a:off x="1034701" y="2986581"/>
            <a:ext cx="2777273" cy="2777273"/>
          </a:xfrm>
          <a:prstGeom prst="rect">
            <a:avLst/>
          </a:prstGeom>
        </p:spPr>
      </p:pic>
      <p:sp>
        <p:nvSpPr>
          <p:cNvPr id="15" name="TextBox 14"/>
          <p:cNvSpPr txBox="1"/>
          <p:nvPr/>
        </p:nvSpPr>
        <p:spPr>
          <a:xfrm>
            <a:off x="2285969" y="580618"/>
            <a:ext cx="8547205" cy="707886"/>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 Казахстанский государственный  юридический институт</a:t>
            </a:r>
            <a:br>
              <a:rPr lang="ru-RU" sz="2000" b="1" dirty="0">
                <a:latin typeface="Roboto" panose="02000000000000000000" pitchFamily="2" charset="0"/>
                <a:ea typeface="Roboto" panose="02000000000000000000" pitchFamily="2" charset="0"/>
                <a:cs typeface="Roboto" panose="02000000000000000000" pitchFamily="2" charset="0"/>
              </a:rPr>
            </a:br>
            <a:endParaRPr lang="ru-RU" sz="2000"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756463297"/>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0" name="Прямоугольник 9"/>
          <p:cNvSpPr/>
          <p:nvPr/>
        </p:nvSpPr>
        <p:spPr>
          <a:xfrm>
            <a:off x="785261" y="1164151"/>
            <a:ext cx="10468276" cy="3539430"/>
          </a:xfrm>
          <a:prstGeom prst="rect">
            <a:avLst/>
          </a:prstGeom>
        </p:spPr>
        <p:txBody>
          <a:bodyPr wrap="square">
            <a:spAutoFit/>
          </a:bodyPr>
          <a:lstStyle/>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Задачами Службы государственной охраны являются:</a:t>
            </a:r>
          </a:p>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обеспечение безопасности Первого Президента Республики Казахстан - Лидера Нации;</a:t>
            </a:r>
          </a:p>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обеспечение личной безопасности охраняемых лиц;</a:t>
            </a:r>
          </a:p>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выявление, предупреждение и пресечение правонарушений, направленных против жизни, здоровья, прав, свобод, достоинства и собственности Первого Президента Республики Казахстан - Лидера Нации, других охраняемых лиц;</a:t>
            </a:r>
          </a:p>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охрана собственности, обеспечение общественного порядка и безопасности на охраняемых объектах и в других местах пребывания охраняемых лиц;</a:t>
            </a:r>
          </a:p>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осуществление в пределах своих полномочий противодействия терроризму;</a:t>
            </a:r>
          </a:p>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прогнозирование и выявление угроз охраняемым лицам и объектам, осуществление комплекса оперативных мер по их предупреждению и нейтрализации;</a:t>
            </a:r>
          </a:p>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участие в осуществлении церемониальных и протокольных мероприятий, охрана эталонов Государственного Флага Республики Казахстан и Государственного Герба Республики Казахстан;</a:t>
            </a:r>
          </a:p>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иные задачи, определяемые законами и актами Президента Республики Казахстан.</a:t>
            </a:r>
          </a:p>
        </p:txBody>
      </p:sp>
      <p:sp>
        <p:nvSpPr>
          <p:cNvPr id="24" name="Прямоугольник 23"/>
          <p:cNvSpPr/>
          <p:nvPr/>
        </p:nvSpPr>
        <p:spPr>
          <a:xfrm>
            <a:off x="2463902" y="5407737"/>
            <a:ext cx="1143262" cy="276999"/>
          </a:xfrm>
          <a:prstGeom prst="rect">
            <a:avLst/>
          </a:prstGeom>
        </p:spPr>
        <p:txBody>
          <a:bodyPr wrap="none">
            <a:spAutoFit/>
          </a:bodyPr>
          <a:lstStyle/>
          <a:p>
            <a:pPr algn="ct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V-1000-F</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5454" y="603019"/>
            <a:ext cx="1983805" cy="355308"/>
          </a:xfrm>
          <a:prstGeom prst="rect">
            <a:avLst/>
          </a:prstGeom>
        </p:spPr>
      </p:pic>
      <p:pic>
        <p:nvPicPr>
          <p:cNvPr id="3" name="Рисунок 2"/>
          <p:cNvPicPr>
            <a:picLocks noChangeAspect="1"/>
          </p:cNvPicPr>
          <p:nvPr/>
        </p:nvPicPr>
        <p:blipFill>
          <a:blip r:embed="rId6"/>
          <a:stretch>
            <a:fillRect/>
          </a:stretch>
        </p:blipFill>
        <p:spPr>
          <a:xfrm>
            <a:off x="6205134" y="4887004"/>
            <a:ext cx="2263968" cy="1479088"/>
          </a:xfrm>
          <a:prstGeom prst="rect">
            <a:avLst/>
          </a:prstGeom>
        </p:spPr>
      </p:pic>
      <p:pic>
        <p:nvPicPr>
          <p:cNvPr id="7" name="Рисунок 6"/>
          <p:cNvPicPr>
            <a:picLocks noChangeAspect="1"/>
          </p:cNvPicPr>
          <p:nvPr/>
        </p:nvPicPr>
        <p:blipFill>
          <a:blip r:embed="rId7"/>
          <a:stretch>
            <a:fillRect/>
          </a:stretch>
        </p:blipFill>
        <p:spPr>
          <a:xfrm>
            <a:off x="8509208" y="4887005"/>
            <a:ext cx="2323966" cy="1481786"/>
          </a:xfrm>
          <a:prstGeom prst="rect">
            <a:avLst/>
          </a:prstGeom>
        </p:spPr>
      </p:pic>
      <p:pic>
        <p:nvPicPr>
          <p:cNvPr id="16" name="Рисунок 15"/>
          <p:cNvPicPr>
            <a:picLocks noChangeAspect="1"/>
          </p:cNvPicPr>
          <p:nvPr/>
        </p:nvPicPr>
        <p:blipFill>
          <a:blip r:embed="rId8"/>
          <a:stretch>
            <a:fillRect/>
          </a:stretch>
        </p:blipFill>
        <p:spPr>
          <a:xfrm>
            <a:off x="865887" y="4917747"/>
            <a:ext cx="1288621" cy="1253096"/>
          </a:xfrm>
          <a:prstGeom prst="rect">
            <a:avLst/>
          </a:prstGeom>
        </p:spPr>
      </p:pic>
      <p:sp>
        <p:nvSpPr>
          <p:cNvPr id="17" name="TextBox 16"/>
          <p:cNvSpPr txBox="1"/>
          <p:nvPr/>
        </p:nvSpPr>
        <p:spPr>
          <a:xfrm>
            <a:off x="2285969" y="580618"/>
            <a:ext cx="8547205"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ГУ Служба государственной охраны РК</a:t>
            </a:r>
          </a:p>
        </p:txBody>
      </p:sp>
    </p:spTree>
    <p:extLst>
      <p:ext uri="{BB962C8B-B14F-4D97-AF65-F5344CB8AC3E}">
        <p14:creationId xmlns:p14="http://schemas.microsoft.com/office/powerpoint/2010/main" val="1056224506"/>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0" name="Прямоугольник 9"/>
          <p:cNvSpPr/>
          <p:nvPr/>
        </p:nvSpPr>
        <p:spPr>
          <a:xfrm>
            <a:off x="793282" y="1170658"/>
            <a:ext cx="10381165" cy="584775"/>
          </a:xfrm>
          <a:prstGeom prst="rect">
            <a:avLst/>
          </a:prstGeom>
        </p:spPr>
        <p:txBody>
          <a:bodyPr wrap="square">
            <a:spAutoFit/>
          </a:bodyPr>
          <a:lstStyle/>
          <a:p>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Регулирование деятельности учреждений, обеспечивающих медицинское обслуживание, образование, культурное обслуживание и другие социальные услуги, кроме социального обеспечения</a:t>
            </a:r>
          </a:p>
        </p:txBody>
      </p:sp>
      <p:sp>
        <p:nvSpPr>
          <p:cNvPr id="24" name="Прямоугольник 23"/>
          <p:cNvSpPr/>
          <p:nvPr/>
        </p:nvSpPr>
        <p:spPr>
          <a:xfrm>
            <a:off x="1520513" y="2618703"/>
            <a:ext cx="1058303" cy="276999"/>
          </a:xfrm>
          <a:prstGeom prst="rect">
            <a:avLst/>
          </a:prstGeom>
        </p:spPr>
        <p:txBody>
          <a:bodyPr wrap="none">
            <a:spAutoFit/>
          </a:bodyPr>
          <a:lstStyle/>
          <a:p>
            <a:pPr algn="ct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V-600-F</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6" name="Рисунок 15"/>
          <p:cNvPicPr>
            <a:picLocks noChangeAspect="1"/>
          </p:cNvPicPr>
          <p:nvPr/>
        </p:nvPicPr>
        <p:blipFill>
          <a:blip r:embed="rId5"/>
          <a:stretch>
            <a:fillRect/>
          </a:stretch>
        </p:blipFill>
        <p:spPr>
          <a:xfrm>
            <a:off x="1371485" y="3013639"/>
            <a:ext cx="1288621" cy="1253096"/>
          </a:xfrm>
          <a:prstGeom prst="rect">
            <a:avLst/>
          </a:prstGeom>
        </p:spPr>
      </p:pic>
      <p:pic>
        <p:nvPicPr>
          <p:cNvPr id="5" name="Рисунок 4"/>
          <p:cNvPicPr>
            <a:picLocks noChangeAspect="1"/>
          </p:cNvPicPr>
          <p:nvPr/>
        </p:nvPicPr>
        <p:blipFill>
          <a:blip r:embed="rId6"/>
          <a:stretch>
            <a:fillRect/>
          </a:stretch>
        </p:blipFill>
        <p:spPr>
          <a:xfrm>
            <a:off x="3555828" y="2376825"/>
            <a:ext cx="1569014" cy="2006722"/>
          </a:xfrm>
          <a:prstGeom prst="rect">
            <a:avLst/>
          </a:prstGeom>
        </p:spPr>
      </p:pic>
      <p:pic>
        <p:nvPicPr>
          <p:cNvPr id="6" name="Рисунок 5"/>
          <p:cNvPicPr>
            <a:picLocks noChangeAspect="1"/>
          </p:cNvPicPr>
          <p:nvPr/>
        </p:nvPicPr>
        <p:blipFill>
          <a:blip r:embed="rId7"/>
          <a:stretch>
            <a:fillRect/>
          </a:stretch>
        </p:blipFill>
        <p:spPr>
          <a:xfrm>
            <a:off x="5165662" y="2376825"/>
            <a:ext cx="2835000" cy="2006722"/>
          </a:xfrm>
          <a:prstGeom prst="rect">
            <a:avLst/>
          </a:prstGeom>
        </p:spPr>
      </p:pic>
      <p:pic>
        <p:nvPicPr>
          <p:cNvPr id="9" name="Рисунок 8"/>
          <p:cNvPicPr>
            <a:picLocks noChangeAspect="1"/>
          </p:cNvPicPr>
          <p:nvPr/>
        </p:nvPicPr>
        <p:blipFill>
          <a:blip r:embed="rId8"/>
          <a:stretch>
            <a:fillRect/>
          </a:stretch>
        </p:blipFill>
        <p:spPr>
          <a:xfrm>
            <a:off x="8041482" y="2376825"/>
            <a:ext cx="3183546" cy="2006722"/>
          </a:xfrm>
          <a:prstGeom prst="rect">
            <a:avLst/>
          </a:prstGeom>
        </p:spPr>
      </p:pic>
      <p:sp>
        <p:nvSpPr>
          <p:cNvPr id="15" name="TextBox 14"/>
          <p:cNvSpPr txBox="1"/>
          <p:nvPr/>
        </p:nvSpPr>
        <p:spPr>
          <a:xfrm>
            <a:off x="2285969" y="580618"/>
            <a:ext cx="8547205"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Отдел образования г. </a:t>
            </a:r>
            <a:r>
              <a:rPr lang="ru-RU" sz="2000" b="1" dirty="0" err="1">
                <a:latin typeface="Roboto" panose="02000000000000000000" pitchFamily="2" charset="0"/>
                <a:ea typeface="Roboto" panose="02000000000000000000" pitchFamily="2" charset="0"/>
                <a:cs typeface="Roboto" panose="02000000000000000000" pitchFamily="2" charset="0"/>
              </a:rPr>
              <a:t>Тараз</a:t>
            </a:r>
            <a:endParaRPr lang="ru-RU" sz="2000"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55563308"/>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0" name="Прямоугольник 9"/>
          <p:cNvSpPr/>
          <p:nvPr/>
        </p:nvSpPr>
        <p:spPr>
          <a:xfrm>
            <a:off x="794336" y="1157839"/>
            <a:ext cx="10741799" cy="2308324"/>
          </a:xfrm>
          <a:prstGeom prst="rect">
            <a:avLst/>
          </a:prstGeom>
        </p:spPr>
        <p:txBody>
          <a:bodyPr wrap="square">
            <a:spAutoFit/>
          </a:bodyPr>
          <a:lstStyle/>
          <a:p>
            <a:pPr fontAlgn="base"/>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Аэропорт города Астана, основанный еще в 1931 году как небольшой аэропорт для обслуживания малых самолетов, на сегодняшний день, спустя почти 80 лет, является одним из самых современнейших аэропортов на Евразийском континенте. </a:t>
            </a:r>
            <a:r>
              <a:rPr lang="ru-RU" sz="1600"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Eжесуточно</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в аэропорту осуществляется до 80 самолетов — вылетов в регионы ближнего и дальнего зарубежья.</a:t>
            </a:r>
          </a:p>
          <a:p>
            <a:pPr fontAlgn="base"/>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Аэропорт обслуживает 17 авиакомпаний, осуществляющих регулярные пассажирские рейсы, относящиеся к странам дальнего и ближнего зарубежья. Это: </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«Эйр Астана», «СКАТ», «</a:t>
            </a:r>
            <a:r>
              <a:rPr lang="ru-RU" sz="1600" b="1"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Жетысу</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«Бек Эйр», «Атлас Джет», «</a:t>
            </a:r>
            <a:r>
              <a:rPr lang="ru-RU" sz="1600" b="1"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Люфтганза</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b="1"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Азиана</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b="1"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Эйрлайнз</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b="1"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Этихад</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b="1"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Эйруэйс</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«Австрийские авиалинии», «</a:t>
            </a:r>
            <a:r>
              <a:rPr lang="ru-RU" sz="1600" b="1"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Туркиш</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b="1"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Эйрлайнз</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b="1"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Узбекистон</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b="1"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Хаво</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b="1"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Йуллари</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«Трансаэро», «</a:t>
            </a:r>
            <a:r>
              <a:rPr lang="ru-RU" sz="1600" b="1"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Белавиа</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«Международные авиалинии Украины»</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r>
              <a:rPr lang="ru-RU" sz="1600" b="1"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Чайна</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b="1"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Саузен</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600" b="1"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Эйрлайнз</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«Эйр </a:t>
            </a:r>
            <a:r>
              <a:rPr lang="ru-RU" sz="1600" b="1" dirty="0" err="1">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Арабиа</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«Россия». </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Ежегодно в аэропорту Астаны открываются новые маршруты.</a:t>
            </a:r>
          </a:p>
        </p:txBody>
      </p:sp>
      <p:sp>
        <p:nvSpPr>
          <p:cNvPr id="24" name="Прямоугольник 23"/>
          <p:cNvSpPr/>
          <p:nvPr/>
        </p:nvSpPr>
        <p:spPr>
          <a:xfrm>
            <a:off x="1381100" y="4222030"/>
            <a:ext cx="1058303" cy="276999"/>
          </a:xfrm>
          <a:prstGeom prst="rect">
            <a:avLst/>
          </a:prstGeom>
        </p:spPr>
        <p:txBody>
          <a:bodyPr wrap="none">
            <a:spAutoFit/>
          </a:bodyPr>
          <a:lstStyle/>
          <a:p>
            <a:pPr algn="ct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V-600-F</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6" name="Рисунок 15"/>
          <p:cNvPicPr>
            <a:picLocks noChangeAspect="1"/>
          </p:cNvPicPr>
          <p:nvPr/>
        </p:nvPicPr>
        <p:blipFill>
          <a:blip r:embed="rId5"/>
          <a:stretch>
            <a:fillRect/>
          </a:stretch>
        </p:blipFill>
        <p:spPr>
          <a:xfrm>
            <a:off x="1126426" y="4681273"/>
            <a:ext cx="1458583" cy="1418372"/>
          </a:xfrm>
          <a:prstGeom prst="rect">
            <a:avLst/>
          </a:prstGeom>
        </p:spPr>
      </p:pic>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9571" y="471298"/>
            <a:ext cx="1477736" cy="503774"/>
          </a:xfrm>
          <a:prstGeom prst="rect">
            <a:avLst/>
          </a:prstGeom>
        </p:spPr>
      </p:pic>
      <p:pic>
        <p:nvPicPr>
          <p:cNvPr id="12" name="Рисунок 11"/>
          <p:cNvPicPr>
            <a:picLocks noChangeAspect="1"/>
          </p:cNvPicPr>
          <p:nvPr/>
        </p:nvPicPr>
        <p:blipFill>
          <a:blip r:embed="rId7"/>
          <a:stretch>
            <a:fillRect/>
          </a:stretch>
        </p:blipFill>
        <p:spPr>
          <a:xfrm>
            <a:off x="6762908" y="4379381"/>
            <a:ext cx="4070266" cy="1662671"/>
          </a:xfrm>
          <a:prstGeom prst="rect">
            <a:avLst/>
          </a:prstGeom>
        </p:spPr>
      </p:pic>
      <p:pic>
        <p:nvPicPr>
          <p:cNvPr id="13" name="Рисунок 12"/>
          <p:cNvPicPr>
            <a:picLocks noChangeAspect="1"/>
          </p:cNvPicPr>
          <p:nvPr/>
        </p:nvPicPr>
        <p:blipFill>
          <a:blip r:embed="rId8"/>
          <a:stretch>
            <a:fillRect/>
          </a:stretch>
        </p:blipFill>
        <p:spPr>
          <a:xfrm>
            <a:off x="4475324" y="4379381"/>
            <a:ext cx="2254927" cy="1656205"/>
          </a:xfrm>
          <a:prstGeom prst="rect">
            <a:avLst/>
          </a:prstGeom>
        </p:spPr>
      </p:pic>
      <p:sp>
        <p:nvSpPr>
          <p:cNvPr id="17" name="TextBox 16"/>
          <p:cNvSpPr txBox="1"/>
          <p:nvPr/>
        </p:nvSpPr>
        <p:spPr>
          <a:xfrm>
            <a:off x="2285969" y="580618"/>
            <a:ext cx="8547205"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Международный аэропорт Астана</a:t>
            </a:r>
          </a:p>
        </p:txBody>
      </p:sp>
    </p:spTree>
    <p:extLst>
      <p:ext uri="{BB962C8B-B14F-4D97-AF65-F5344CB8AC3E}">
        <p14:creationId xmlns:p14="http://schemas.microsoft.com/office/powerpoint/2010/main" val="3156843998"/>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0" name="Прямоугольник 9"/>
          <p:cNvSpPr/>
          <p:nvPr/>
        </p:nvSpPr>
        <p:spPr>
          <a:xfrm>
            <a:off x="788126" y="1278767"/>
            <a:ext cx="10386321" cy="1077218"/>
          </a:xfrm>
          <a:prstGeom prst="rect">
            <a:avLst/>
          </a:prstGeom>
        </p:spPr>
        <p:txBody>
          <a:bodyPr wrap="square">
            <a:spAutoFit/>
          </a:bodyPr>
          <a:lstStyle/>
          <a:p>
            <a:pPr fontAlgn="base"/>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Республиканское государственное предприятие на праве хозяйственного ведения «Республиканский центр развития здравоохранения» Министерства здравоохранения Республики Казахстан (далее – РЦРЗ) было создано постановлением Правительства Республики Казахстан от 14 февраля </a:t>
            </a:r>
            <a:r>
              <a:rPr lang="ru-RU" sz="1600" b="1"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2011 года</a:t>
            </a:r>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 133 «Вопросы Министерства здравоохранения Республики Казахстан».</a:t>
            </a:r>
            <a:endPar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4" name="Прямоугольник 23"/>
          <p:cNvSpPr/>
          <p:nvPr/>
        </p:nvSpPr>
        <p:spPr>
          <a:xfrm>
            <a:off x="1237383" y="2790461"/>
            <a:ext cx="1383712" cy="276999"/>
          </a:xfrm>
          <a:prstGeom prst="rect">
            <a:avLst/>
          </a:prstGeom>
        </p:spPr>
        <p:txBody>
          <a:bodyPr wrap="none">
            <a:spAutoFit/>
          </a:bodyPr>
          <a:lstStyle/>
          <a:p>
            <a:pPr algn="ct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8</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00-F</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LCD</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4" name="Рисунок 3"/>
          <p:cNvPicPr>
            <a:picLocks noChangeAspect="1"/>
          </p:cNvPicPr>
          <p:nvPr/>
        </p:nvPicPr>
        <p:blipFill>
          <a:blip r:embed="rId5"/>
          <a:stretch>
            <a:fillRect/>
          </a:stretch>
        </p:blipFill>
        <p:spPr>
          <a:xfrm>
            <a:off x="703096" y="2928961"/>
            <a:ext cx="2570570" cy="2175097"/>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4354" y="2790461"/>
            <a:ext cx="3064809" cy="2176015"/>
          </a:xfrm>
          <a:prstGeom prst="rect">
            <a:avLst/>
          </a:prstGeom>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1820" y="2790461"/>
            <a:ext cx="2901354" cy="2176015"/>
          </a:xfrm>
          <a:prstGeom prst="rect">
            <a:avLst/>
          </a:prstGeom>
        </p:spPr>
      </p:pic>
      <p:pic>
        <p:nvPicPr>
          <p:cNvPr id="22" name="Рисунок 21"/>
          <p:cNvPicPr>
            <a:picLocks noChangeAspect="1"/>
          </p:cNvPicPr>
          <p:nvPr/>
        </p:nvPicPr>
        <p:blipFill>
          <a:blip r:embed="rId8"/>
          <a:stretch>
            <a:fillRect/>
          </a:stretch>
        </p:blipFill>
        <p:spPr>
          <a:xfrm>
            <a:off x="8912112" y="580618"/>
            <a:ext cx="1921062" cy="442974"/>
          </a:xfrm>
          <a:prstGeom prst="rect">
            <a:avLst/>
          </a:prstGeom>
        </p:spPr>
      </p:pic>
      <p:sp>
        <p:nvSpPr>
          <p:cNvPr id="15" name="TextBox 14"/>
          <p:cNvSpPr txBox="1"/>
          <p:nvPr/>
        </p:nvSpPr>
        <p:spPr>
          <a:xfrm>
            <a:off x="2285969" y="580618"/>
            <a:ext cx="8547205"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Республиканский центр развития здравоохранения</a:t>
            </a:r>
          </a:p>
        </p:txBody>
      </p:sp>
    </p:spTree>
    <p:extLst>
      <p:ext uri="{BB962C8B-B14F-4D97-AF65-F5344CB8AC3E}">
        <p14:creationId xmlns:p14="http://schemas.microsoft.com/office/powerpoint/2010/main" val="2598658310"/>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0" name="Прямоугольник 9"/>
          <p:cNvSpPr/>
          <p:nvPr/>
        </p:nvSpPr>
        <p:spPr>
          <a:xfrm>
            <a:off x="788127" y="1177072"/>
            <a:ext cx="10665534" cy="1815882"/>
          </a:xfrm>
          <a:prstGeom prst="rect">
            <a:avLst/>
          </a:prstGeom>
        </p:spPr>
        <p:txBody>
          <a:bodyPr wrap="square">
            <a:spAutoFit/>
          </a:bodyPr>
          <a:lstStyle/>
          <a:p>
            <a:pPr fontAlgn="base"/>
            <a:r>
              <a:rPr lang="ru-RU" sz="16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Как известно, население Республики непрерывно растет, улучшается качество жизни, и соответственно, помимо всех остальных факторов, наблюдается постоянное увеличение количества автовладельцев.  Для существенной экономии времени и средств казахстанских автовладельцев были открыты специальные центры обслуживания населения – НАО «Государственная корпорация «Правительство для граждан». Особенности таких корпораций заключаются в предоставлении услуги по получению водительских прав, регистрации автомобиля, а также выдаче номерных знаков. Проект, запущенный по инициативе Президента РК, имеет множество неоспоримых преимуществ.</a:t>
            </a:r>
            <a:endParaRPr lang="ru-RU" sz="11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4" name="Прямоугольник 23"/>
          <p:cNvSpPr/>
          <p:nvPr/>
        </p:nvSpPr>
        <p:spPr>
          <a:xfrm>
            <a:off x="3979090" y="3310331"/>
            <a:ext cx="1058303" cy="276999"/>
          </a:xfrm>
          <a:prstGeom prst="rect">
            <a:avLst/>
          </a:prstGeom>
        </p:spPr>
        <p:txBody>
          <a:bodyPr wrap="none">
            <a:spAutoFit/>
          </a:bodyPr>
          <a:lstStyle/>
          <a:p>
            <a:pPr algn="ct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V-800-F</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3" name="Рисунок 12"/>
          <p:cNvPicPr>
            <a:picLocks noChangeAspect="1"/>
          </p:cNvPicPr>
          <p:nvPr/>
        </p:nvPicPr>
        <p:blipFill>
          <a:blip r:embed="rId5"/>
          <a:stretch>
            <a:fillRect/>
          </a:stretch>
        </p:blipFill>
        <p:spPr>
          <a:xfrm>
            <a:off x="7761212" y="381440"/>
            <a:ext cx="724871" cy="760756"/>
          </a:xfrm>
          <a:prstGeom prst="rect">
            <a:avLst/>
          </a:prstGeom>
        </p:spPr>
      </p:pic>
      <p:pic>
        <p:nvPicPr>
          <p:cNvPr id="14" name="Рисунок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4593" y="3499565"/>
            <a:ext cx="2678853" cy="1722120"/>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2430" y="3493237"/>
            <a:ext cx="2594668" cy="1728448"/>
          </a:xfrm>
          <a:prstGeom prst="rect">
            <a:avLst/>
          </a:prstGeom>
        </p:spPr>
      </p:pic>
      <p:pic>
        <p:nvPicPr>
          <p:cNvPr id="22" name="Рисунок 21"/>
          <p:cNvPicPr>
            <a:picLocks noChangeAspect="1"/>
          </p:cNvPicPr>
          <p:nvPr/>
        </p:nvPicPr>
        <p:blipFill>
          <a:blip r:embed="rId8"/>
          <a:stretch>
            <a:fillRect/>
          </a:stretch>
        </p:blipFill>
        <p:spPr>
          <a:xfrm>
            <a:off x="754718" y="3238053"/>
            <a:ext cx="2777273" cy="2777273"/>
          </a:xfrm>
          <a:prstGeom prst="rect">
            <a:avLst/>
          </a:prstGeom>
        </p:spPr>
      </p:pic>
      <p:pic>
        <p:nvPicPr>
          <p:cNvPr id="23" name="Рисунок 22"/>
          <p:cNvPicPr>
            <a:picLocks noChangeAspect="1"/>
          </p:cNvPicPr>
          <p:nvPr/>
        </p:nvPicPr>
        <p:blipFill>
          <a:blip r:embed="rId9"/>
          <a:stretch>
            <a:fillRect/>
          </a:stretch>
        </p:blipFill>
        <p:spPr>
          <a:xfrm>
            <a:off x="3761005" y="3803313"/>
            <a:ext cx="1458583" cy="1418372"/>
          </a:xfrm>
          <a:prstGeom prst="rect">
            <a:avLst/>
          </a:prstGeom>
        </p:spPr>
      </p:pic>
      <p:sp>
        <p:nvSpPr>
          <p:cNvPr id="25" name="Прямоугольник 24"/>
          <p:cNvSpPr/>
          <p:nvPr/>
        </p:nvSpPr>
        <p:spPr>
          <a:xfrm>
            <a:off x="1179788" y="3310332"/>
            <a:ext cx="1927131" cy="276999"/>
          </a:xfrm>
          <a:prstGeom prst="rect">
            <a:avLst/>
          </a:prstGeom>
        </p:spPr>
        <p:txBody>
          <a:bodyPr wrap="none">
            <a:spAutoFit/>
          </a:bodyPr>
          <a:lstStyle/>
          <a:p>
            <a:pPr algn="ct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Онлайн 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RT-6KL-LCD</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9" name="TextBox 18"/>
          <p:cNvSpPr txBox="1"/>
          <p:nvPr/>
        </p:nvSpPr>
        <p:spPr>
          <a:xfrm>
            <a:off x="2285969" y="580618"/>
            <a:ext cx="8547205"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Правительство для граждан по г. Алматы</a:t>
            </a:r>
          </a:p>
        </p:txBody>
      </p:sp>
    </p:spTree>
    <p:extLst>
      <p:ext uri="{BB962C8B-B14F-4D97-AF65-F5344CB8AC3E}">
        <p14:creationId xmlns:p14="http://schemas.microsoft.com/office/powerpoint/2010/main" val="2741866589"/>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0" name="Прямоугольник 9"/>
          <p:cNvSpPr/>
          <p:nvPr/>
        </p:nvSpPr>
        <p:spPr>
          <a:xfrm>
            <a:off x="471054" y="1177072"/>
            <a:ext cx="11462327" cy="1815882"/>
          </a:xfrm>
          <a:prstGeom prst="rect">
            <a:avLst/>
          </a:prstGeom>
        </p:spPr>
        <p:txBody>
          <a:bodyPr wrap="square">
            <a:spAutoFit/>
          </a:bodyPr>
          <a:lstStyle/>
          <a:p>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Ревизионная комиссия является государственным органом, осуществляющим внешний государственный аудит и финансовый контроль за исполнением местного бюджета.</a:t>
            </a:r>
            <a:r>
              <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Ревизионная комиссия осуществляет свою деятельность в пределах соответствующей административно-территориальной единицы в соответствии с Конституцией Республики Казахстан, законами Республики Казахстан, актами Президента Республики Казахстан и Правительства Республики Казахстан, иными нормативными правовыми актами Республики Казахстан, Регламентом Ревизионной комиссии, а также настоящим Положением.</a:t>
            </a:r>
            <a:r>
              <a:rPr lang="en-US"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 </a:t>
            </a: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Ревизионная комиссия является юридическим лицом в организационно-правовой форме государственного учреждения, имеет печати и штампы со своим наименованием на государственном языке, логотип, бланки установленного образца, в соответствии с законодательством Республики Казахстан счета в органах казначейства.</a:t>
            </a:r>
          </a:p>
        </p:txBody>
      </p:sp>
      <p:sp>
        <p:nvSpPr>
          <p:cNvPr id="24" name="Прямоугольник 23"/>
          <p:cNvSpPr/>
          <p:nvPr/>
        </p:nvSpPr>
        <p:spPr>
          <a:xfrm>
            <a:off x="1787963" y="3418887"/>
            <a:ext cx="1468672" cy="276999"/>
          </a:xfrm>
          <a:prstGeom prst="rect">
            <a:avLst/>
          </a:prstGeom>
        </p:spPr>
        <p:txBody>
          <a:bodyPr wrap="none">
            <a:spAutoFit/>
          </a:bodyPr>
          <a:lstStyle/>
          <a:p>
            <a:pPr algn="ct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1200</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-F</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LCD</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3550" y="252906"/>
            <a:ext cx="6105236" cy="711199"/>
          </a:xfrm>
          <a:prstGeom prst="rect">
            <a:avLst/>
          </a:prstGeom>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6168" y="3772831"/>
            <a:ext cx="2857500" cy="1895475"/>
          </a:xfrm>
          <a:prstGeom prst="rect">
            <a:avLst/>
          </a:prstGeom>
        </p:spPr>
      </p:pic>
      <p:pic>
        <p:nvPicPr>
          <p:cNvPr id="4" name="Рисунок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2602" y="3763306"/>
            <a:ext cx="2857500" cy="1905000"/>
          </a:xfrm>
          <a:prstGeom prst="rect">
            <a:avLst/>
          </a:prstGeom>
        </p:spPr>
      </p:pic>
      <p:pic>
        <p:nvPicPr>
          <p:cNvPr id="18" name="Рисунок 17"/>
          <p:cNvPicPr>
            <a:picLocks noChangeAspect="1"/>
          </p:cNvPicPr>
          <p:nvPr/>
        </p:nvPicPr>
        <p:blipFill>
          <a:blip r:embed="rId8"/>
          <a:stretch>
            <a:fillRect/>
          </a:stretch>
        </p:blipFill>
        <p:spPr>
          <a:xfrm>
            <a:off x="1237014" y="3834125"/>
            <a:ext cx="2570570" cy="2175097"/>
          </a:xfrm>
          <a:prstGeom prst="rect">
            <a:avLst/>
          </a:prstGeom>
        </p:spPr>
      </p:pic>
    </p:spTree>
    <p:extLst>
      <p:ext uri="{BB962C8B-B14F-4D97-AF65-F5344CB8AC3E}">
        <p14:creationId xmlns:p14="http://schemas.microsoft.com/office/powerpoint/2010/main" val="653321430"/>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0" name="Прямоугольник 9"/>
          <p:cNvSpPr/>
          <p:nvPr/>
        </p:nvSpPr>
        <p:spPr>
          <a:xfrm>
            <a:off x="424873" y="1368876"/>
            <a:ext cx="11462327" cy="1477328"/>
          </a:xfrm>
          <a:prstGeom prst="rect">
            <a:avLst/>
          </a:prstGeom>
        </p:spPr>
        <p:txBody>
          <a:bodyPr wrap="square">
            <a:spAutoFit/>
          </a:bodyPr>
          <a:lstStyle/>
          <a:p>
            <a:r>
              <a:rPr lang="ru-RU" dirty="0" err="1"/>
              <a:t>КазГАСА</a:t>
            </a:r>
            <a:r>
              <a:rPr lang="ru-RU" dirty="0"/>
              <a:t> стремится к унификации образовательных программ в соответствии с принятыми стандартами ведущих университетов ближнего и дальнего зарубежья. Введена кредитная система обучения, которая позволяет студентам интегрироваться в мировое образовательное пространство, продолжить образование за рубежом, способствует признанию дипломов выпускников академии по всему миру. В этом же направлении </a:t>
            </a:r>
            <a:r>
              <a:rPr lang="ru-RU" dirty="0" err="1"/>
              <a:t>КазГАСА</a:t>
            </a:r>
            <a:r>
              <a:rPr lang="ru-RU" dirty="0"/>
              <a:t> активно развивает свои международные связи</a:t>
            </a:r>
            <a:r>
              <a:rPr lang="ru-RU" i="1" dirty="0"/>
              <a:t>.</a:t>
            </a:r>
            <a:endPar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4" name="Прямоугольник 23"/>
          <p:cNvSpPr/>
          <p:nvPr/>
        </p:nvSpPr>
        <p:spPr>
          <a:xfrm>
            <a:off x="1523335" y="3038008"/>
            <a:ext cx="1822564" cy="1015663"/>
          </a:xfrm>
          <a:prstGeom prst="rect">
            <a:avLst/>
          </a:prstGeom>
        </p:spPr>
        <p:txBody>
          <a:bodyPr wrap="square">
            <a:spAutoFit/>
          </a:bodyPr>
          <a:lstStyle/>
          <a:p>
            <a:pPr algn="ct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a:t>
            </a: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650-</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F</a:t>
            </a:r>
          </a:p>
          <a:p>
            <a:pPr algn="ct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V-1000-F</a:t>
            </a:r>
          </a:p>
          <a:p>
            <a:pPr algn="ct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V-1500-F</a:t>
            </a:r>
          </a:p>
          <a:p>
            <a:pPr algn="ct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V-2000-F-LCD</a:t>
            </a:r>
          </a:p>
          <a:p>
            <a:pPr algn="ctr"/>
            <a:r>
              <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ИБП </a:t>
            </a:r>
            <a:r>
              <a:rPr lang="en-US"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V-3000-F-LCD</a:t>
            </a:r>
            <a:endParaRPr lang="ru-RU" sz="12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8" name="Рисунок 17"/>
          <p:cNvPicPr>
            <a:picLocks noChangeAspect="1"/>
          </p:cNvPicPr>
          <p:nvPr/>
        </p:nvPicPr>
        <p:blipFill>
          <a:blip r:embed="rId5"/>
          <a:stretch>
            <a:fillRect/>
          </a:stretch>
        </p:blipFill>
        <p:spPr>
          <a:xfrm>
            <a:off x="1237014" y="3834125"/>
            <a:ext cx="2570570" cy="2175097"/>
          </a:xfrm>
          <a:prstGeom prst="rect">
            <a:avLst/>
          </a:prstGeom>
        </p:spPr>
      </p:pic>
      <p:pic>
        <p:nvPicPr>
          <p:cNvPr id="5" name="Рисунок 4">
            <a:extLst>
              <a:ext uri="{FF2B5EF4-FFF2-40B4-BE49-F238E27FC236}">
                <a16:creationId xmlns:a16="http://schemas.microsoft.com/office/drawing/2014/main" id="{D4D9FC2F-EF9D-4268-907F-BD70AC853BAE}"/>
              </a:ext>
            </a:extLst>
          </p:cNvPr>
          <p:cNvPicPr>
            <a:picLocks noChangeAspect="1"/>
          </p:cNvPicPr>
          <p:nvPr/>
        </p:nvPicPr>
        <p:blipFill>
          <a:blip r:embed="rId6"/>
          <a:stretch>
            <a:fillRect/>
          </a:stretch>
        </p:blipFill>
        <p:spPr>
          <a:xfrm>
            <a:off x="2295315" y="84180"/>
            <a:ext cx="1107595" cy="1092892"/>
          </a:xfrm>
          <a:prstGeom prst="rect">
            <a:avLst/>
          </a:prstGeom>
        </p:spPr>
      </p:pic>
      <p:pic>
        <p:nvPicPr>
          <p:cNvPr id="7" name="Рисунок 6">
            <a:extLst>
              <a:ext uri="{FF2B5EF4-FFF2-40B4-BE49-F238E27FC236}">
                <a16:creationId xmlns:a16="http://schemas.microsoft.com/office/drawing/2014/main" id="{146DF0EE-D93F-4FF7-AAAA-C0323B0BC8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1186" y="3255651"/>
            <a:ext cx="3506147" cy="2496377"/>
          </a:xfrm>
          <a:prstGeom prst="rect">
            <a:avLst/>
          </a:prstGeom>
        </p:spPr>
      </p:pic>
      <p:pic>
        <p:nvPicPr>
          <p:cNvPr id="9" name="Рисунок 8">
            <a:extLst>
              <a:ext uri="{FF2B5EF4-FFF2-40B4-BE49-F238E27FC236}">
                <a16:creationId xmlns:a16="http://schemas.microsoft.com/office/drawing/2014/main" id="{5FE5EA2E-8ACA-485B-BC31-CEAFDB69A6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4608" y="3255110"/>
            <a:ext cx="3732617" cy="2496917"/>
          </a:xfrm>
          <a:prstGeom prst="rect">
            <a:avLst/>
          </a:prstGeom>
        </p:spPr>
      </p:pic>
    </p:spTree>
    <p:extLst>
      <p:ext uri="{BB962C8B-B14F-4D97-AF65-F5344CB8AC3E}">
        <p14:creationId xmlns:p14="http://schemas.microsoft.com/office/powerpoint/2010/main" val="256141607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7" name="Заголовок 1"/>
          <p:cNvSpPr txBox="1">
            <a:spLocks/>
          </p:cNvSpPr>
          <p:nvPr/>
        </p:nvSpPr>
        <p:spPr bwMode="auto">
          <a:xfrm>
            <a:off x="464640" y="-100367"/>
            <a:ext cx="822960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l">
              <a:defRPr/>
            </a:pPr>
            <a:endParaRPr lang="ru-RU" sz="2000" dirty="0">
              <a:solidFill>
                <a:schemeClr val="bg1">
                  <a:lumMod val="50000"/>
                </a:schemeClr>
              </a:solidFill>
            </a:endParaRPr>
          </a:p>
        </p:txBody>
      </p:sp>
      <p:sp>
        <p:nvSpPr>
          <p:cNvPr id="2" name="TextBox 1"/>
          <p:cNvSpPr txBox="1"/>
          <p:nvPr/>
        </p:nvSpPr>
        <p:spPr>
          <a:xfrm>
            <a:off x="834189" y="780673"/>
            <a:ext cx="10209632" cy="3108543"/>
          </a:xfrm>
          <a:prstGeom prst="rect">
            <a:avLst/>
          </a:prstGeom>
          <a:noFill/>
        </p:spPr>
        <p:txBody>
          <a:bodyPr wrap="square" rtlCol="0">
            <a:spAutoFit/>
          </a:bodyPr>
          <a:lstStyle/>
          <a:p>
            <a:pPr>
              <a:defRPr/>
            </a:pPr>
            <a:endPar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defRPr/>
            </a:pPr>
            <a:endPar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defRPr/>
            </a:pP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На рынке с 2001 года</a:t>
            </a:r>
          </a:p>
          <a:p>
            <a:pPr marL="285750" indent="-285750">
              <a:buFont typeface="Arial" panose="020B0604020202020204" pitchFamily="34" charset="0"/>
              <a:buChar char="•"/>
              <a:defRPr/>
            </a:pP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Узнаваемость и доверие к бренду</a:t>
            </a:r>
          </a:p>
          <a:p>
            <a:pPr marL="285750" indent="-285750">
              <a:buFont typeface="Arial" panose="020B0604020202020204" pitchFamily="34" charset="0"/>
              <a:buChar char="•"/>
              <a:defRPr/>
            </a:pP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Широчайший ассортимент продукции в наличии на складе, так и под заказ</a:t>
            </a:r>
          </a:p>
          <a:p>
            <a:pPr marL="285750" indent="-285750">
              <a:buFont typeface="Arial" panose="020B0604020202020204" pitchFamily="34" charset="0"/>
              <a:buChar char="•"/>
              <a:defRPr/>
            </a:pP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Возможность конфигурирования технических характеристик по индивидуальному заказу и техническому заданию клиента</a:t>
            </a:r>
          </a:p>
          <a:p>
            <a:pPr marL="285750" indent="-285750">
              <a:buFont typeface="Arial" panose="020B0604020202020204" pitchFamily="34" charset="0"/>
              <a:buChar char="•"/>
              <a:defRPr/>
            </a:pP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Сервисные центры на территории Казахстана, России и Киргизстана</a:t>
            </a:r>
          </a:p>
          <a:p>
            <a:pPr marL="285750" indent="-285750">
              <a:buFont typeface="Arial" panose="020B0604020202020204" pitchFamily="34" charset="0"/>
              <a:buChar char="•"/>
              <a:defRPr/>
            </a:pP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Идеальное соотношение цены и качества</a:t>
            </a:r>
          </a:p>
          <a:p>
            <a:pPr marL="285750" indent="-285750">
              <a:buFont typeface="Arial" panose="020B0604020202020204" pitchFamily="34" charset="0"/>
              <a:buChar char="•"/>
              <a:defRPr/>
            </a:pP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Реализация продукции осуществляется большинством розничных и интернет магазинами Казахстана</a:t>
            </a:r>
          </a:p>
          <a:p>
            <a:pPr marL="285750" indent="-285750">
              <a:buFont typeface="Arial" panose="020B0604020202020204" pitchFamily="34" charset="0"/>
              <a:buChar char="•"/>
              <a:defRPr/>
            </a:pPr>
            <a:r>
              <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rPr>
              <a:t>Наличие новейшего оборудования для проверки ИБП и стабилизаторов перед продажей</a:t>
            </a:r>
          </a:p>
          <a:p>
            <a:pPr marL="285750" indent="-285750">
              <a:buFont typeface="Arial" panose="020B0604020202020204" pitchFamily="34" charset="0"/>
              <a:buChar char="•"/>
              <a:defRPr/>
            </a:pPr>
            <a:endPar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pPr>
              <a:defRPr/>
            </a:pPr>
            <a:endPar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endParaRPr lang="ru-RU" sz="140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TextBox 10"/>
          <p:cNvSpPr txBox="1"/>
          <p:nvPr/>
        </p:nvSpPr>
        <p:spPr>
          <a:xfrm>
            <a:off x="2285970" y="580618"/>
            <a:ext cx="5976664"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Преимущества продукции </a:t>
            </a:r>
            <a:r>
              <a:rPr lang="en-US" sz="2000" b="1" dirty="0">
                <a:latin typeface="Roboto" panose="02000000000000000000" pitchFamily="2" charset="0"/>
                <a:ea typeface="Roboto" panose="02000000000000000000" pitchFamily="2" charset="0"/>
                <a:cs typeface="Roboto" panose="02000000000000000000" pitchFamily="2" charset="0"/>
              </a:rPr>
              <a:t>SVC</a:t>
            </a:r>
          </a:p>
        </p:txBody>
      </p:sp>
    </p:spTree>
    <p:extLst>
      <p:ext uri="{BB962C8B-B14F-4D97-AF65-F5344CB8AC3E}">
        <p14:creationId xmlns:p14="http://schemas.microsoft.com/office/powerpoint/2010/main" val="4090860958"/>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161" y="223722"/>
            <a:ext cx="7115795" cy="6104305"/>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0" name="Прямоугольник 9"/>
          <p:cNvSpPr/>
          <p:nvPr/>
        </p:nvSpPr>
        <p:spPr>
          <a:xfrm>
            <a:off x="794336" y="1157839"/>
            <a:ext cx="10741799" cy="2031325"/>
          </a:xfrm>
          <a:prstGeom prst="rect">
            <a:avLst/>
          </a:prstGeom>
        </p:spPr>
        <p:txBody>
          <a:bodyPr wrap="square">
            <a:spAutoFit/>
          </a:bodyPr>
          <a:lstStyle/>
          <a:p>
            <a:r>
              <a:rPr lang="ru-RU" dirty="0"/>
              <a:t>Дата основания – 1995 год</a:t>
            </a:r>
          </a:p>
          <a:p>
            <a:r>
              <a:rPr lang="ru-RU" dirty="0"/>
              <a:t>Контролируемое воздушное пространство – 2 757 300 кв. км</a:t>
            </a:r>
          </a:p>
          <a:p>
            <a:r>
              <a:rPr lang="ru-RU" dirty="0"/>
              <a:t>Количество международных трасс – 12 основных, 6 – </a:t>
            </a:r>
            <a:r>
              <a:rPr lang="ru-RU" dirty="0" err="1"/>
              <a:t>кроссполярных</a:t>
            </a:r>
            <a:endParaRPr lang="ru-RU" dirty="0"/>
          </a:p>
          <a:p>
            <a:r>
              <a:rPr lang="ru-RU" dirty="0"/>
              <a:t>Общая протяженность воздушных трасс – 83 876  км</a:t>
            </a:r>
          </a:p>
          <a:p>
            <a:r>
              <a:rPr lang="ru-RU" dirty="0"/>
              <a:t>Воздушных коридоров с сопредельными государствами – 73</a:t>
            </a:r>
          </a:p>
          <a:p>
            <a:r>
              <a:rPr lang="ru-RU" dirty="0"/>
              <a:t>В среднем за год обслуживается около 220 тысяч полетов</a:t>
            </a:r>
          </a:p>
          <a:p>
            <a:r>
              <a:rPr lang="ru-RU" dirty="0"/>
              <a:t>Ежесуточно контролируется свыше 700 воздушных судов (в пиковые периоды)</a:t>
            </a:r>
          </a:p>
        </p:txBody>
      </p:sp>
      <p:sp>
        <p:nvSpPr>
          <p:cNvPr id="17" name="TextBox 16"/>
          <p:cNvSpPr txBox="1"/>
          <p:nvPr/>
        </p:nvSpPr>
        <p:spPr>
          <a:xfrm>
            <a:off x="2285969" y="580618"/>
            <a:ext cx="8547205" cy="369332"/>
          </a:xfrm>
          <a:prstGeom prst="rect">
            <a:avLst/>
          </a:prstGeom>
          <a:noFill/>
        </p:spPr>
        <p:txBody>
          <a:bodyPr wrap="square" rtlCol="0">
            <a:spAutoFit/>
          </a:bodyPr>
          <a:lstStyle/>
          <a:p>
            <a:r>
              <a:rPr lang="ru-RU" b="1" dirty="0"/>
              <a:t>РГП «КАЗАЭРОНАВИГАЦИЯ»</a:t>
            </a:r>
            <a:endParaRPr lang="ru-RU" sz="2000" b="1" dirty="0">
              <a:latin typeface="Roboto" panose="02000000000000000000" pitchFamily="2" charset="0"/>
              <a:ea typeface="Roboto" panose="02000000000000000000" pitchFamily="2" charset="0"/>
              <a:cs typeface="Roboto" panose="02000000000000000000" pitchFamily="2" charset="0"/>
            </a:endParaRPr>
          </a:p>
        </p:txBody>
      </p:sp>
      <p:pic>
        <p:nvPicPr>
          <p:cNvPr id="3" name="Рисунок 2"/>
          <p:cNvPicPr>
            <a:picLocks noChangeAspect="1"/>
          </p:cNvPicPr>
          <p:nvPr/>
        </p:nvPicPr>
        <p:blipFill>
          <a:blip r:embed="rId5"/>
          <a:stretch>
            <a:fillRect/>
          </a:stretch>
        </p:blipFill>
        <p:spPr>
          <a:xfrm>
            <a:off x="8565201" y="3915144"/>
            <a:ext cx="2970934" cy="2139716"/>
          </a:xfrm>
          <a:prstGeom prst="rect">
            <a:avLst/>
          </a:prstGeom>
        </p:spPr>
      </p:pic>
      <p:pic>
        <p:nvPicPr>
          <p:cNvPr id="4" name="Рисунок 3"/>
          <p:cNvPicPr>
            <a:picLocks noChangeAspect="1"/>
          </p:cNvPicPr>
          <p:nvPr/>
        </p:nvPicPr>
        <p:blipFill>
          <a:blip r:embed="rId6"/>
          <a:stretch>
            <a:fillRect/>
          </a:stretch>
        </p:blipFill>
        <p:spPr>
          <a:xfrm>
            <a:off x="5082947" y="3915144"/>
            <a:ext cx="3233951" cy="2139716"/>
          </a:xfrm>
          <a:prstGeom prst="rect">
            <a:avLst/>
          </a:prstGeom>
        </p:spPr>
      </p:pic>
      <p:pic>
        <p:nvPicPr>
          <p:cNvPr id="5" name="Рисунок 4"/>
          <p:cNvPicPr>
            <a:picLocks noChangeAspect="1"/>
          </p:cNvPicPr>
          <p:nvPr/>
        </p:nvPicPr>
        <p:blipFill>
          <a:blip r:embed="rId7"/>
          <a:stretch>
            <a:fillRect/>
          </a:stretch>
        </p:blipFill>
        <p:spPr>
          <a:xfrm>
            <a:off x="978409" y="3641977"/>
            <a:ext cx="1762125" cy="2686050"/>
          </a:xfrm>
          <a:prstGeom prst="rect">
            <a:avLst/>
          </a:prstGeom>
        </p:spPr>
      </p:pic>
      <p:sp>
        <p:nvSpPr>
          <p:cNvPr id="7" name="TextBox 6"/>
          <p:cNvSpPr txBox="1"/>
          <p:nvPr/>
        </p:nvSpPr>
        <p:spPr>
          <a:xfrm>
            <a:off x="2826327" y="4128655"/>
            <a:ext cx="1995055" cy="646331"/>
          </a:xfrm>
          <a:prstGeom prst="rect">
            <a:avLst/>
          </a:prstGeom>
          <a:noFill/>
        </p:spPr>
        <p:txBody>
          <a:bodyPr wrap="square" rtlCol="0">
            <a:spAutoFit/>
          </a:bodyPr>
          <a:lstStyle/>
          <a:p>
            <a:r>
              <a:rPr lang="ru-RU" smtClean="0"/>
              <a:t>ИБП </a:t>
            </a:r>
            <a:r>
              <a:rPr lang="en-US" dirty="0"/>
              <a:t>MRX200/50X</a:t>
            </a:r>
          </a:p>
          <a:p>
            <a:endParaRPr lang="ru-RU" dirty="0"/>
          </a:p>
        </p:txBody>
      </p:sp>
      <p:pic>
        <p:nvPicPr>
          <p:cNvPr id="8" name="Рисунок 7"/>
          <p:cNvPicPr>
            <a:picLocks noChangeAspect="1"/>
          </p:cNvPicPr>
          <p:nvPr/>
        </p:nvPicPr>
        <p:blipFill>
          <a:blip r:embed="rId8"/>
          <a:stretch>
            <a:fillRect/>
          </a:stretch>
        </p:blipFill>
        <p:spPr>
          <a:xfrm>
            <a:off x="6165235" y="416661"/>
            <a:ext cx="2181225" cy="495300"/>
          </a:xfrm>
          <a:prstGeom prst="rect">
            <a:avLst/>
          </a:prstGeom>
        </p:spPr>
      </p:pic>
    </p:spTree>
    <p:extLst>
      <p:ext uri="{BB962C8B-B14F-4D97-AF65-F5344CB8AC3E}">
        <p14:creationId xmlns:p14="http://schemas.microsoft.com/office/powerpoint/2010/main" val="836223467"/>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161" y="223722"/>
            <a:ext cx="7115795" cy="6104305"/>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0" name="Прямоугольник 9"/>
          <p:cNvSpPr/>
          <p:nvPr/>
        </p:nvSpPr>
        <p:spPr>
          <a:xfrm>
            <a:off x="794336" y="1157839"/>
            <a:ext cx="10741799" cy="1754326"/>
          </a:xfrm>
          <a:prstGeom prst="rect">
            <a:avLst/>
          </a:prstGeom>
        </p:spPr>
        <p:txBody>
          <a:bodyPr wrap="square">
            <a:spAutoFit/>
          </a:bodyPr>
          <a:lstStyle/>
          <a:p>
            <a:r>
              <a:rPr lang="ru-RU" dirty="0"/>
              <a:t>Министерство осуществляет руководство в сферах стратегического планирования, налоговой и бюджетной политики, а также политики в области таможенного дела, государственного и гарантированного государством заимствования и долга, государственно-частного партнерства, государственных инвестиционных проектов, защиты конкуренции и ограничения монополистической деятельности, естественных монополий, развития и поддержки частного предпринимательства, саморегулирования, государственной статистической деятельности и защиты прав потребителей.</a:t>
            </a:r>
          </a:p>
        </p:txBody>
      </p:sp>
      <p:sp>
        <p:nvSpPr>
          <p:cNvPr id="17" name="TextBox 16"/>
          <p:cNvSpPr txBox="1"/>
          <p:nvPr/>
        </p:nvSpPr>
        <p:spPr>
          <a:xfrm>
            <a:off x="2127374" y="590097"/>
            <a:ext cx="8547205" cy="369332"/>
          </a:xfrm>
          <a:prstGeom prst="rect">
            <a:avLst/>
          </a:prstGeom>
          <a:noFill/>
        </p:spPr>
        <p:txBody>
          <a:bodyPr wrap="square" rtlCol="0">
            <a:spAutoFit/>
          </a:bodyPr>
          <a:lstStyle/>
          <a:p>
            <a:r>
              <a:rPr lang="ru-RU" b="1" dirty="0" smtClean="0"/>
              <a:t>Министерство национальной экономики Республики Казахстан</a:t>
            </a:r>
            <a:endParaRPr lang="ru-RU" sz="2000" b="1" dirty="0">
              <a:latin typeface="Roboto" panose="02000000000000000000" pitchFamily="2" charset="0"/>
              <a:ea typeface="Roboto" panose="02000000000000000000" pitchFamily="2" charset="0"/>
              <a:cs typeface="Roboto" panose="02000000000000000000" pitchFamily="2" charset="0"/>
            </a:endParaRPr>
          </a:p>
        </p:txBody>
      </p:sp>
      <p:sp>
        <p:nvSpPr>
          <p:cNvPr id="7" name="TextBox 6"/>
          <p:cNvSpPr txBox="1"/>
          <p:nvPr/>
        </p:nvSpPr>
        <p:spPr>
          <a:xfrm>
            <a:off x="2526012" y="3523116"/>
            <a:ext cx="1995055" cy="646331"/>
          </a:xfrm>
          <a:prstGeom prst="rect">
            <a:avLst/>
          </a:prstGeom>
          <a:noFill/>
        </p:spPr>
        <p:txBody>
          <a:bodyPr wrap="square" rtlCol="0">
            <a:spAutoFit/>
          </a:bodyPr>
          <a:lstStyle/>
          <a:p>
            <a:r>
              <a:rPr lang="ru-RU" dirty="0" smtClean="0"/>
              <a:t>ИБП </a:t>
            </a:r>
            <a:r>
              <a:rPr lang="en-US" dirty="0" smtClean="0"/>
              <a:t>GT31-15KVA</a:t>
            </a:r>
            <a:endParaRPr lang="en-US" dirty="0"/>
          </a:p>
          <a:p>
            <a:endParaRPr lang="ru-RU" dirty="0"/>
          </a:p>
        </p:txBody>
      </p:sp>
      <p:pic>
        <p:nvPicPr>
          <p:cNvPr id="2" name="Рисунок 1"/>
          <p:cNvPicPr>
            <a:picLocks noChangeAspect="1"/>
          </p:cNvPicPr>
          <p:nvPr/>
        </p:nvPicPr>
        <p:blipFill>
          <a:blip r:embed="rId5"/>
          <a:stretch>
            <a:fillRect/>
          </a:stretch>
        </p:blipFill>
        <p:spPr>
          <a:xfrm>
            <a:off x="908369" y="3350813"/>
            <a:ext cx="1619250" cy="3105150"/>
          </a:xfrm>
          <a:prstGeom prst="rect">
            <a:avLst/>
          </a:prstGeom>
        </p:spPr>
      </p:pic>
      <p:pic>
        <p:nvPicPr>
          <p:cNvPr id="6" name="Рисунок 5"/>
          <p:cNvPicPr>
            <a:picLocks noChangeAspect="1"/>
          </p:cNvPicPr>
          <p:nvPr/>
        </p:nvPicPr>
        <p:blipFill>
          <a:blip r:embed="rId6"/>
          <a:stretch>
            <a:fillRect/>
          </a:stretch>
        </p:blipFill>
        <p:spPr>
          <a:xfrm>
            <a:off x="8979910" y="65494"/>
            <a:ext cx="1092345" cy="1092345"/>
          </a:xfrm>
          <a:prstGeom prst="rect">
            <a:avLst/>
          </a:prstGeom>
        </p:spPr>
      </p:pic>
      <p:pic>
        <p:nvPicPr>
          <p:cNvPr id="9" name="Рисунок 8"/>
          <p:cNvPicPr>
            <a:picLocks noChangeAspect="1"/>
          </p:cNvPicPr>
          <p:nvPr/>
        </p:nvPicPr>
        <p:blipFill>
          <a:blip r:embed="rId7"/>
          <a:stretch>
            <a:fillRect/>
          </a:stretch>
        </p:blipFill>
        <p:spPr>
          <a:xfrm>
            <a:off x="8221435" y="4437532"/>
            <a:ext cx="3314700" cy="1885950"/>
          </a:xfrm>
          <a:prstGeom prst="rect">
            <a:avLst/>
          </a:prstGeom>
        </p:spPr>
      </p:pic>
      <p:pic>
        <p:nvPicPr>
          <p:cNvPr id="11" name="Рисунок 10"/>
          <p:cNvPicPr>
            <a:picLocks noChangeAspect="1"/>
          </p:cNvPicPr>
          <p:nvPr/>
        </p:nvPicPr>
        <p:blipFill>
          <a:blip r:embed="rId8"/>
          <a:stretch>
            <a:fillRect/>
          </a:stretch>
        </p:blipFill>
        <p:spPr>
          <a:xfrm>
            <a:off x="4630171" y="4451820"/>
            <a:ext cx="3305175" cy="1857375"/>
          </a:xfrm>
          <a:prstGeom prst="rect">
            <a:avLst/>
          </a:prstGeom>
        </p:spPr>
      </p:pic>
    </p:spTree>
    <p:extLst>
      <p:ext uri="{BB962C8B-B14F-4D97-AF65-F5344CB8AC3E}">
        <p14:creationId xmlns:p14="http://schemas.microsoft.com/office/powerpoint/2010/main" val="388868209"/>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161" y="223722"/>
            <a:ext cx="7115795" cy="6104305"/>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0" name="Прямоугольник 9"/>
          <p:cNvSpPr/>
          <p:nvPr/>
        </p:nvSpPr>
        <p:spPr>
          <a:xfrm>
            <a:off x="794336" y="1157839"/>
            <a:ext cx="10741799" cy="1754326"/>
          </a:xfrm>
          <a:prstGeom prst="rect">
            <a:avLst/>
          </a:prstGeom>
        </p:spPr>
        <p:txBody>
          <a:bodyPr wrap="square">
            <a:spAutoFit/>
          </a:bodyPr>
          <a:lstStyle/>
          <a:p>
            <a:r>
              <a:rPr lang="ru-RU" dirty="0"/>
              <a:t>Главной целью исследовательского университета является интеграция науки и производства, подготовка высококвалифицированных кадров через участие в фундаментальных и прикладных научных исследованиях и научно-технических проектах.</a:t>
            </a:r>
            <a:br>
              <a:rPr lang="ru-RU" dirty="0"/>
            </a:br>
            <a:r>
              <a:rPr lang="ru-RU" dirty="0"/>
              <a:t>Университет сумел сконцентрировать свои ресурсы и по существу стал ядром образовательной, научной, инновационной среды аграрно-индустриального развития, существенно влияющим на конкурентоспособность страны в данной отрасли</a:t>
            </a:r>
            <a:r>
              <a:rPr lang="ru-RU" dirty="0" smtClean="0"/>
              <a:t>.</a:t>
            </a:r>
            <a:endParaRPr lang="ru-RU" dirty="0"/>
          </a:p>
        </p:txBody>
      </p:sp>
      <p:sp>
        <p:nvSpPr>
          <p:cNvPr id="17" name="TextBox 16"/>
          <p:cNvSpPr txBox="1"/>
          <p:nvPr/>
        </p:nvSpPr>
        <p:spPr>
          <a:xfrm>
            <a:off x="2127374" y="590097"/>
            <a:ext cx="8547205" cy="369332"/>
          </a:xfrm>
          <a:prstGeom prst="rect">
            <a:avLst/>
          </a:prstGeom>
          <a:noFill/>
        </p:spPr>
        <p:txBody>
          <a:bodyPr wrap="square" rtlCol="0">
            <a:spAutoFit/>
          </a:bodyPr>
          <a:lstStyle/>
          <a:p>
            <a:r>
              <a:rPr lang="ru-RU" b="1" dirty="0"/>
              <a:t>Казахский Национальный Аграрный Университет</a:t>
            </a:r>
            <a:endParaRPr lang="ru-RU" sz="2000" b="1" dirty="0">
              <a:latin typeface="Roboto" panose="02000000000000000000" pitchFamily="2" charset="0"/>
              <a:ea typeface="Roboto" panose="02000000000000000000" pitchFamily="2" charset="0"/>
              <a:cs typeface="Roboto" panose="02000000000000000000" pitchFamily="2" charset="0"/>
            </a:endParaRPr>
          </a:p>
        </p:txBody>
      </p:sp>
      <p:sp>
        <p:nvSpPr>
          <p:cNvPr id="7" name="TextBox 6"/>
          <p:cNvSpPr txBox="1"/>
          <p:nvPr/>
        </p:nvSpPr>
        <p:spPr>
          <a:xfrm>
            <a:off x="2371655" y="3523116"/>
            <a:ext cx="1995055" cy="646331"/>
          </a:xfrm>
          <a:prstGeom prst="rect">
            <a:avLst/>
          </a:prstGeom>
          <a:noFill/>
        </p:spPr>
        <p:txBody>
          <a:bodyPr wrap="square" rtlCol="0">
            <a:spAutoFit/>
          </a:bodyPr>
          <a:lstStyle/>
          <a:p>
            <a:r>
              <a:rPr lang="ru-RU" dirty="0" smtClean="0"/>
              <a:t>ИБП </a:t>
            </a:r>
            <a:r>
              <a:rPr lang="en-US" dirty="0" smtClean="0"/>
              <a:t>PTS-6KL-LCD</a:t>
            </a:r>
            <a:endParaRPr lang="en-US" dirty="0"/>
          </a:p>
          <a:p>
            <a:endParaRPr lang="ru-RU" dirty="0"/>
          </a:p>
        </p:txBody>
      </p:sp>
      <p:pic>
        <p:nvPicPr>
          <p:cNvPr id="3" name="Рисунок 2"/>
          <p:cNvPicPr>
            <a:picLocks noChangeAspect="1"/>
          </p:cNvPicPr>
          <p:nvPr/>
        </p:nvPicPr>
        <p:blipFill>
          <a:blip r:embed="rId5"/>
          <a:stretch>
            <a:fillRect/>
          </a:stretch>
        </p:blipFill>
        <p:spPr>
          <a:xfrm>
            <a:off x="7386437" y="151336"/>
            <a:ext cx="1097818" cy="1078890"/>
          </a:xfrm>
          <a:prstGeom prst="rect">
            <a:avLst/>
          </a:prstGeom>
        </p:spPr>
      </p:pic>
      <p:pic>
        <p:nvPicPr>
          <p:cNvPr id="4" name="Рисунок 3"/>
          <p:cNvPicPr>
            <a:picLocks noChangeAspect="1"/>
          </p:cNvPicPr>
          <p:nvPr/>
        </p:nvPicPr>
        <p:blipFill>
          <a:blip r:embed="rId6"/>
          <a:stretch>
            <a:fillRect/>
          </a:stretch>
        </p:blipFill>
        <p:spPr>
          <a:xfrm>
            <a:off x="829393" y="3414712"/>
            <a:ext cx="1581150" cy="3076575"/>
          </a:xfrm>
          <a:prstGeom prst="rect">
            <a:avLst/>
          </a:prstGeom>
        </p:spPr>
      </p:pic>
      <p:pic>
        <p:nvPicPr>
          <p:cNvPr id="5" name="Рисунок 4"/>
          <p:cNvPicPr>
            <a:picLocks noChangeAspect="1"/>
          </p:cNvPicPr>
          <p:nvPr/>
        </p:nvPicPr>
        <p:blipFill>
          <a:blip r:embed="rId7"/>
          <a:stretch>
            <a:fillRect/>
          </a:stretch>
        </p:blipFill>
        <p:spPr>
          <a:xfrm>
            <a:off x="5030221" y="4392968"/>
            <a:ext cx="2905125" cy="1914525"/>
          </a:xfrm>
          <a:prstGeom prst="rect">
            <a:avLst/>
          </a:prstGeom>
        </p:spPr>
      </p:pic>
      <p:pic>
        <p:nvPicPr>
          <p:cNvPr id="8" name="Рисунок 7"/>
          <p:cNvPicPr>
            <a:picLocks noChangeAspect="1"/>
          </p:cNvPicPr>
          <p:nvPr/>
        </p:nvPicPr>
        <p:blipFill>
          <a:blip r:embed="rId8"/>
          <a:stretch>
            <a:fillRect/>
          </a:stretch>
        </p:blipFill>
        <p:spPr>
          <a:xfrm>
            <a:off x="8096931" y="4392967"/>
            <a:ext cx="2867025" cy="1914525"/>
          </a:xfrm>
          <a:prstGeom prst="rect">
            <a:avLst/>
          </a:prstGeom>
        </p:spPr>
      </p:pic>
    </p:spTree>
    <p:extLst>
      <p:ext uri="{BB962C8B-B14F-4D97-AF65-F5344CB8AC3E}">
        <p14:creationId xmlns:p14="http://schemas.microsoft.com/office/powerpoint/2010/main" val="3947971963"/>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161" y="223722"/>
            <a:ext cx="7115795" cy="6104305"/>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0" name="Прямоугольник 9"/>
          <p:cNvSpPr/>
          <p:nvPr/>
        </p:nvSpPr>
        <p:spPr>
          <a:xfrm>
            <a:off x="794336" y="1157839"/>
            <a:ext cx="10741799" cy="2031325"/>
          </a:xfrm>
          <a:prstGeom prst="rect">
            <a:avLst/>
          </a:prstGeom>
        </p:spPr>
        <p:txBody>
          <a:bodyPr wrap="square">
            <a:spAutoFit/>
          </a:bodyPr>
          <a:lstStyle/>
          <a:p>
            <a:r>
              <a:rPr lang="ru-RU" dirty="0"/>
              <a:t>АО «Республиканская </a:t>
            </a:r>
            <a:r>
              <a:rPr lang="ru-RU" dirty="0" err="1"/>
              <a:t>телерадиокорпорация</a:t>
            </a:r>
            <a:r>
              <a:rPr lang="ru-RU" dirty="0"/>
              <a:t> «Казахстан» - государственная </a:t>
            </a:r>
            <a:r>
              <a:rPr lang="ru-RU" dirty="0" err="1"/>
              <a:t>телерадиокорпорация</a:t>
            </a:r>
            <a:r>
              <a:rPr lang="ru-RU" dirty="0"/>
              <a:t>, осуществляющая информационную политику нашего государства.</a:t>
            </a:r>
          </a:p>
          <a:p>
            <a:r>
              <a:rPr lang="ru-RU" dirty="0"/>
              <a:t>Сегодня АО «РТРК «Казахстан» объединяет в своем составе: национальный телеканал «</a:t>
            </a:r>
            <a:r>
              <a:rPr lang="ru-RU" dirty="0" err="1"/>
              <a:t>Qazaqstan</a:t>
            </a:r>
            <a:r>
              <a:rPr lang="ru-RU" dirty="0"/>
              <a:t>», телеканалы «</a:t>
            </a:r>
            <a:r>
              <a:rPr lang="ru-RU" dirty="0" err="1"/>
              <a:t>Qazsport</a:t>
            </a:r>
            <a:r>
              <a:rPr lang="ru-RU" dirty="0"/>
              <a:t>», «</a:t>
            </a:r>
            <a:r>
              <a:rPr lang="ru-RU" dirty="0" err="1"/>
              <a:t>balapan</a:t>
            </a:r>
            <a:r>
              <a:rPr lang="ru-RU" dirty="0"/>
              <a:t>», «</a:t>
            </a:r>
            <a:r>
              <a:rPr lang="ru-RU" dirty="0" err="1"/>
              <a:t>Tamasha</a:t>
            </a:r>
            <a:r>
              <a:rPr lang="ru-RU" dirty="0"/>
              <a:t> TV», «Казахское радио», радио «</a:t>
            </a:r>
            <a:r>
              <a:rPr lang="ru-RU" dirty="0" err="1"/>
              <a:t>Shalqar</a:t>
            </a:r>
            <a:r>
              <a:rPr lang="ru-RU" dirty="0"/>
              <a:t>», Радио «</a:t>
            </a:r>
            <a:r>
              <a:rPr lang="ru-RU" dirty="0" err="1"/>
              <a:t>Astana</a:t>
            </a:r>
            <a:r>
              <a:rPr lang="ru-RU" dirty="0"/>
              <a:t>», радио «</a:t>
            </a:r>
            <a:r>
              <a:rPr lang="ru-RU" dirty="0" err="1"/>
              <a:t>Classic</a:t>
            </a:r>
            <a:r>
              <a:rPr lang="ru-RU" dirty="0"/>
              <a:t>» и региональные телерадиокомпании.</a:t>
            </a:r>
          </a:p>
          <a:p>
            <a:r>
              <a:rPr lang="ru-RU" dirty="0"/>
              <a:t>Охват телеаудитории - 99 % населения страны, охват аудитории радиопередач - 88,74 % жителей Казахстана.</a:t>
            </a:r>
          </a:p>
        </p:txBody>
      </p:sp>
      <p:sp>
        <p:nvSpPr>
          <p:cNvPr id="17" name="TextBox 16"/>
          <p:cNvSpPr txBox="1"/>
          <p:nvPr/>
        </p:nvSpPr>
        <p:spPr>
          <a:xfrm>
            <a:off x="2127374" y="590097"/>
            <a:ext cx="8547205" cy="369332"/>
          </a:xfrm>
          <a:prstGeom prst="rect">
            <a:avLst/>
          </a:prstGeom>
          <a:noFill/>
        </p:spPr>
        <p:txBody>
          <a:bodyPr wrap="square" rtlCol="0">
            <a:spAutoFit/>
          </a:bodyPr>
          <a:lstStyle/>
          <a:p>
            <a:r>
              <a:rPr lang="ru-RU" b="1" dirty="0" smtClean="0"/>
              <a:t>Республиканская </a:t>
            </a:r>
            <a:r>
              <a:rPr lang="ru-RU" b="1" dirty="0" err="1" smtClean="0"/>
              <a:t>телерадиокорпорация</a:t>
            </a:r>
            <a:endParaRPr lang="ru-RU" sz="2000" b="1" dirty="0">
              <a:latin typeface="Roboto" panose="02000000000000000000" pitchFamily="2" charset="0"/>
              <a:ea typeface="Roboto" panose="02000000000000000000" pitchFamily="2" charset="0"/>
              <a:cs typeface="Roboto" panose="02000000000000000000" pitchFamily="2" charset="0"/>
            </a:endParaRPr>
          </a:p>
        </p:txBody>
      </p:sp>
      <p:sp>
        <p:nvSpPr>
          <p:cNvPr id="7" name="TextBox 6"/>
          <p:cNvSpPr txBox="1"/>
          <p:nvPr/>
        </p:nvSpPr>
        <p:spPr>
          <a:xfrm>
            <a:off x="2371655" y="3523116"/>
            <a:ext cx="1995055" cy="646331"/>
          </a:xfrm>
          <a:prstGeom prst="rect">
            <a:avLst/>
          </a:prstGeom>
          <a:noFill/>
        </p:spPr>
        <p:txBody>
          <a:bodyPr wrap="square" rtlCol="0">
            <a:spAutoFit/>
          </a:bodyPr>
          <a:lstStyle/>
          <a:p>
            <a:r>
              <a:rPr lang="ru-RU" dirty="0" smtClean="0"/>
              <a:t>ИБП </a:t>
            </a:r>
            <a:r>
              <a:rPr lang="en-US" dirty="0" smtClean="0"/>
              <a:t>GT33-20KVA</a:t>
            </a:r>
            <a:endParaRPr lang="en-US" dirty="0"/>
          </a:p>
          <a:p>
            <a:endParaRPr lang="ru-RU" dirty="0"/>
          </a:p>
        </p:txBody>
      </p:sp>
      <p:pic>
        <p:nvPicPr>
          <p:cNvPr id="6" name="Рисунок 5"/>
          <p:cNvPicPr>
            <a:picLocks noChangeAspect="1"/>
          </p:cNvPicPr>
          <p:nvPr/>
        </p:nvPicPr>
        <p:blipFill>
          <a:blip r:embed="rId5"/>
          <a:stretch>
            <a:fillRect/>
          </a:stretch>
        </p:blipFill>
        <p:spPr>
          <a:xfrm>
            <a:off x="6400976" y="492910"/>
            <a:ext cx="1924050" cy="390525"/>
          </a:xfrm>
          <a:prstGeom prst="rect">
            <a:avLst/>
          </a:prstGeom>
        </p:spPr>
      </p:pic>
      <p:pic>
        <p:nvPicPr>
          <p:cNvPr id="9" name="Рисунок 8"/>
          <p:cNvPicPr>
            <a:picLocks noChangeAspect="1"/>
          </p:cNvPicPr>
          <p:nvPr/>
        </p:nvPicPr>
        <p:blipFill>
          <a:blip r:embed="rId6"/>
          <a:stretch>
            <a:fillRect/>
          </a:stretch>
        </p:blipFill>
        <p:spPr>
          <a:xfrm>
            <a:off x="767841" y="3485632"/>
            <a:ext cx="1514475" cy="2828925"/>
          </a:xfrm>
          <a:prstGeom prst="rect">
            <a:avLst/>
          </a:prstGeom>
        </p:spPr>
      </p:pic>
      <p:pic>
        <p:nvPicPr>
          <p:cNvPr id="11" name="Рисунок 10"/>
          <p:cNvPicPr>
            <a:picLocks noChangeAspect="1"/>
          </p:cNvPicPr>
          <p:nvPr/>
        </p:nvPicPr>
        <p:blipFill>
          <a:blip r:embed="rId7"/>
          <a:stretch>
            <a:fillRect/>
          </a:stretch>
        </p:blipFill>
        <p:spPr>
          <a:xfrm>
            <a:off x="4366710" y="4289268"/>
            <a:ext cx="3597097" cy="2038759"/>
          </a:xfrm>
          <a:prstGeom prst="rect">
            <a:avLst/>
          </a:prstGeom>
        </p:spPr>
      </p:pic>
      <p:pic>
        <p:nvPicPr>
          <p:cNvPr id="12" name="Рисунок 11"/>
          <p:cNvPicPr>
            <a:picLocks noChangeAspect="1"/>
          </p:cNvPicPr>
          <p:nvPr/>
        </p:nvPicPr>
        <p:blipFill>
          <a:blip r:embed="rId8"/>
          <a:stretch>
            <a:fillRect/>
          </a:stretch>
        </p:blipFill>
        <p:spPr>
          <a:xfrm>
            <a:off x="8081961" y="4163289"/>
            <a:ext cx="2881996" cy="2164738"/>
          </a:xfrm>
          <a:prstGeom prst="rect">
            <a:avLst/>
          </a:prstGeom>
        </p:spPr>
      </p:pic>
    </p:spTree>
    <p:extLst>
      <p:ext uri="{BB962C8B-B14F-4D97-AF65-F5344CB8AC3E}">
        <p14:creationId xmlns:p14="http://schemas.microsoft.com/office/powerpoint/2010/main" val="3148958054"/>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161" y="223722"/>
            <a:ext cx="7115795" cy="6104305"/>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0" name="Прямоугольник 9"/>
          <p:cNvSpPr/>
          <p:nvPr/>
        </p:nvSpPr>
        <p:spPr>
          <a:xfrm>
            <a:off x="794336" y="1157839"/>
            <a:ext cx="10741799" cy="1200329"/>
          </a:xfrm>
          <a:prstGeom prst="rect">
            <a:avLst/>
          </a:prstGeom>
        </p:spPr>
        <p:txBody>
          <a:bodyPr wrap="square">
            <a:spAutoFit/>
          </a:bodyPr>
          <a:lstStyle/>
          <a:p>
            <a:r>
              <a:rPr lang="ru-RU" dirty="0"/>
              <a:t>АО «</a:t>
            </a:r>
            <a:r>
              <a:rPr lang="ru-RU" dirty="0" err="1"/>
              <a:t>Казпочта</a:t>
            </a:r>
            <a:r>
              <a:rPr lang="ru-RU" dirty="0"/>
              <a:t>» — национальный оператор почтовой связи Республики Казахстан и одна из самых динамично развивающихся компаний на постсоветском пространстве, предоставляющих полный спектр почтовых и финансовых услуг по всей территории Республики Казахстан, включая все города и населенные пункты.</a:t>
            </a:r>
          </a:p>
        </p:txBody>
      </p:sp>
      <p:sp>
        <p:nvSpPr>
          <p:cNvPr id="17" name="TextBox 16"/>
          <p:cNvSpPr txBox="1"/>
          <p:nvPr/>
        </p:nvSpPr>
        <p:spPr>
          <a:xfrm>
            <a:off x="2127374" y="590097"/>
            <a:ext cx="8547205" cy="369332"/>
          </a:xfrm>
          <a:prstGeom prst="rect">
            <a:avLst/>
          </a:prstGeom>
          <a:noFill/>
        </p:spPr>
        <p:txBody>
          <a:bodyPr wrap="square" rtlCol="0">
            <a:spAutoFit/>
          </a:bodyPr>
          <a:lstStyle/>
          <a:p>
            <a:r>
              <a:rPr lang="ru-RU" dirty="0" smtClean="0"/>
              <a:t>Национальный оператор почтовой связи АО «КАЗПОЧТА»</a:t>
            </a:r>
            <a:r>
              <a:rPr lang="ru-RU" cap="all" dirty="0" smtClean="0"/>
              <a:t> </a:t>
            </a:r>
            <a:endParaRPr lang="ru-RU" sz="2000" b="1" dirty="0">
              <a:latin typeface="Roboto" panose="02000000000000000000" pitchFamily="2" charset="0"/>
              <a:ea typeface="Roboto" panose="02000000000000000000" pitchFamily="2" charset="0"/>
              <a:cs typeface="Roboto" panose="02000000000000000000" pitchFamily="2" charset="0"/>
            </a:endParaRPr>
          </a:p>
        </p:txBody>
      </p:sp>
      <p:sp>
        <p:nvSpPr>
          <p:cNvPr id="7" name="TextBox 6"/>
          <p:cNvSpPr txBox="1"/>
          <p:nvPr/>
        </p:nvSpPr>
        <p:spPr>
          <a:xfrm>
            <a:off x="1046719" y="2495548"/>
            <a:ext cx="1995055" cy="646331"/>
          </a:xfrm>
          <a:prstGeom prst="rect">
            <a:avLst/>
          </a:prstGeom>
          <a:noFill/>
        </p:spPr>
        <p:txBody>
          <a:bodyPr wrap="square" rtlCol="0">
            <a:spAutoFit/>
          </a:bodyPr>
          <a:lstStyle/>
          <a:p>
            <a:r>
              <a:rPr lang="ru-RU" dirty="0" smtClean="0"/>
              <a:t>ИБП </a:t>
            </a:r>
            <a:r>
              <a:rPr lang="en-US" dirty="0" smtClean="0"/>
              <a:t>U-1000</a:t>
            </a:r>
            <a:endParaRPr lang="en-US" dirty="0"/>
          </a:p>
          <a:p>
            <a:r>
              <a:rPr lang="ru-RU" dirty="0" smtClean="0"/>
              <a:t>1067 шт.</a:t>
            </a:r>
            <a:endParaRPr lang="ru-RU" dirty="0"/>
          </a:p>
        </p:txBody>
      </p:sp>
      <p:pic>
        <p:nvPicPr>
          <p:cNvPr id="2" name="Рисунок 1"/>
          <p:cNvPicPr>
            <a:picLocks noChangeAspect="1"/>
          </p:cNvPicPr>
          <p:nvPr/>
        </p:nvPicPr>
        <p:blipFill>
          <a:blip r:embed="rId5"/>
          <a:stretch>
            <a:fillRect/>
          </a:stretch>
        </p:blipFill>
        <p:spPr>
          <a:xfrm>
            <a:off x="7895092" y="465989"/>
            <a:ext cx="2924175" cy="409575"/>
          </a:xfrm>
          <a:prstGeom prst="rect">
            <a:avLst/>
          </a:prstGeom>
        </p:spPr>
      </p:pic>
      <p:pic>
        <p:nvPicPr>
          <p:cNvPr id="3" name="Рисунок 2"/>
          <p:cNvPicPr>
            <a:picLocks noChangeAspect="1"/>
          </p:cNvPicPr>
          <p:nvPr/>
        </p:nvPicPr>
        <p:blipFill>
          <a:blip r:embed="rId6"/>
          <a:stretch>
            <a:fillRect/>
          </a:stretch>
        </p:blipFill>
        <p:spPr>
          <a:xfrm>
            <a:off x="892394" y="3292285"/>
            <a:ext cx="2190750" cy="2857500"/>
          </a:xfrm>
          <a:prstGeom prst="rect">
            <a:avLst/>
          </a:prstGeom>
        </p:spPr>
      </p:pic>
      <p:pic>
        <p:nvPicPr>
          <p:cNvPr id="4" name="Рисунок 3"/>
          <p:cNvPicPr>
            <a:picLocks noChangeAspect="1"/>
          </p:cNvPicPr>
          <p:nvPr/>
        </p:nvPicPr>
        <p:blipFill>
          <a:blip r:embed="rId7"/>
          <a:stretch>
            <a:fillRect/>
          </a:stretch>
        </p:blipFill>
        <p:spPr>
          <a:xfrm>
            <a:off x="3855779" y="3754582"/>
            <a:ext cx="3782470" cy="2395203"/>
          </a:xfrm>
          <a:prstGeom prst="rect">
            <a:avLst/>
          </a:prstGeom>
        </p:spPr>
      </p:pic>
      <p:pic>
        <p:nvPicPr>
          <p:cNvPr id="5" name="Рисунок 4"/>
          <p:cNvPicPr>
            <a:picLocks noChangeAspect="1"/>
          </p:cNvPicPr>
          <p:nvPr/>
        </p:nvPicPr>
        <p:blipFill>
          <a:blip r:embed="rId8"/>
          <a:stretch>
            <a:fillRect/>
          </a:stretch>
        </p:blipFill>
        <p:spPr>
          <a:xfrm>
            <a:off x="7895092" y="3754583"/>
            <a:ext cx="3774572" cy="2397070"/>
          </a:xfrm>
          <a:prstGeom prst="rect">
            <a:avLst/>
          </a:prstGeom>
        </p:spPr>
      </p:pic>
    </p:spTree>
    <p:extLst>
      <p:ext uri="{BB962C8B-B14F-4D97-AF65-F5344CB8AC3E}">
        <p14:creationId xmlns:p14="http://schemas.microsoft.com/office/powerpoint/2010/main" val="1590472594"/>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161" y="223722"/>
            <a:ext cx="7115795" cy="6104305"/>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0" name="Прямоугольник 9"/>
          <p:cNvSpPr/>
          <p:nvPr/>
        </p:nvSpPr>
        <p:spPr>
          <a:xfrm>
            <a:off x="794336" y="1157839"/>
            <a:ext cx="10741799" cy="1754326"/>
          </a:xfrm>
          <a:prstGeom prst="rect">
            <a:avLst/>
          </a:prstGeom>
        </p:spPr>
        <p:txBody>
          <a:bodyPr wrap="square">
            <a:spAutoFit/>
          </a:bodyPr>
          <a:lstStyle/>
          <a:p>
            <a:r>
              <a:rPr lang="ru-RU" dirty="0"/>
              <a:t>Сегодня, ГКП «Астана Су </a:t>
            </a:r>
            <a:r>
              <a:rPr lang="ru-RU" dirty="0" err="1"/>
              <a:t>Арнасы</a:t>
            </a:r>
            <a:r>
              <a:rPr lang="ru-RU" dirty="0"/>
              <a:t>» является одной из самых востребованных служб жизнеобеспечения столицы. За годы работы </a:t>
            </a:r>
            <a:r>
              <a:rPr lang="ru-RU" dirty="0" err="1"/>
              <a:t>горводоканала</a:t>
            </a:r>
            <a:r>
              <a:rPr lang="ru-RU" dirty="0"/>
              <a:t> ГКП «Астана Су </a:t>
            </a:r>
            <a:r>
              <a:rPr lang="ru-RU" dirty="0" err="1"/>
              <a:t>Арнасы</a:t>
            </a:r>
            <a:r>
              <a:rPr lang="ru-RU" dirty="0"/>
              <a:t>» прошел серьезный экзамен на зрелость. С момента создания водоканала немало воды утекло в прямом и переносном смысле. Начав свою деятельность в середине прошлого века с нескольких скважин, небольших береговых водозаборов на реке Есиль и шахтных колодцев, сегодня предприятие обладает мощным производственно-техническим потенциалом с очистными сооружениями, насосными станциями.</a:t>
            </a:r>
          </a:p>
        </p:txBody>
      </p:sp>
      <p:sp>
        <p:nvSpPr>
          <p:cNvPr id="17" name="TextBox 16"/>
          <p:cNvSpPr txBox="1"/>
          <p:nvPr/>
        </p:nvSpPr>
        <p:spPr>
          <a:xfrm>
            <a:off x="2127374" y="590097"/>
            <a:ext cx="8547205" cy="369332"/>
          </a:xfrm>
          <a:prstGeom prst="rect">
            <a:avLst/>
          </a:prstGeom>
          <a:noFill/>
        </p:spPr>
        <p:txBody>
          <a:bodyPr wrap="square" rtlCol="0">
            <a:spAutoFit/>
          </a:bodyPr>
          <a:lstStyle/>
          <a:p>
            <a:r>
              <a:rPr lang="ru-RU" dirty="0" smtClean="0"/>
              <a:t>Астана Су </a:t>
            </a:r>
            <a:r>
              <a:rPr lang="ru-RU" dirty="0" err="1" smtClean="0"/>
              <a:t>Арнасы</a:t>
            </a:r>
            <a:r>
              <a:rPr lang="ru-RU" cap="all" dirty="0" smtClean="0"/>
              <a:t> </a:t>
            </a:r>
            <a:endParaRPr lang="ru-RU" sz="2000" b="1" dirty="0">
              <a:latin typeface="Roboto" panose="02000000000000000000" pitchFamily="2" charset="0"/>
              <a:ea typeface="Roboto" panose="02000000000000000000" pitchFamily="2" charset="0"/>
              <a:cs typeface="Roboto" panose="02000000000000000000" pitchFamily="2" charset="0"/>
            </a:endParaRPr>
          </a:p>
        </p:txBody>
      </p:sp>
      <p:sp>
        <p:nvSpPr>
          <p:cNvPr id="7" name="TextBox 6"/>
          <p:cNvSpPr txBox="1"/>
          <p:nvPr/>
        </p:nvSpPr>
        <p:spPr>
          <a:xfrm>
            <a:off x="1040951" y="3318688"/>
            <a:ext cx="1995055" cy="369332"/>
          </a:xfrm>
          <a:prstGeom prst="rect">
            <a:avLst/>
          </a:prstGeom>
          <a:noFill/>
        </p:spPr>
        <p:txBody>
          <a:bodyPr wrap="square" rtlCol="0">
            <a:spAutoFit/>
          </a:bodyPr>
          <a:lstStyle/>
          <a:p>
            <a:r>
              <a:rPr lang="ru-RU" dirty="0" smtClean="0"/>
              <a:t>ИБП </a:t>
            </a:r>
            <a:r>
              <a:rPr lang="en-US" dirty="0" smtClean="0"/>
              <a:t>PTX-10KL-LCD</a:t>
            </a:r>
            <a:endParaRPr lang="en-US" dirty="0"/>
          </a:p>
        </p:txBody>
      </p:sp>
      <p:pic>
        <p:nvPicPr>
          <p:cNvPr id="6" name="Рисунок 5"/>
          <p:cNvPicPr>
            <a:picLocks noChangeAspect="1"/>
          </p:cNvPicPr>
          <p:nvPr/>
        </p:nvPicPr>
        <p:blipFill>
          <a:blip r:embed="rId5"/>
          <a:stretch>
            <a:fillRect/>
          </a:stretch>
        </p:blipFill>
        <p:spPr>
          <a:xfrm>
            <a:off x="4182341" y="183137"/>
            <a:ext cx="723900" cy="733425"/>
          </a:xfrm>
          <a:prstGeom prst="rect">
            <a:avLst/>
          </a:prstGeom>
        </p:spPr>
      </p:pic>
      <p:pic>
        <p:nvPicPr>
          <p:cNvPr id="8" name="Рисунок 7"/>
          <p:cNvPicPr>
            <a:picLocks noChangeAspect="1"/>
          </p:cNvPicPr>
          <p:nvPr/>
        </p:nvPicPr>
        <p:blipFill>
          <a:blip r:embed="rId6"/>
          <a:stretch>
            <a:fillRect/>
          </a:stretch>
        </p:blipFill>
        <p:spPr>
          <a:xfrm>
            <a:off x="794335" y="3846282"/>
            <a:ext cx="2488289" cy="2750214"/>
          </a:xfrm>
          <a:prstGeom prst="rect">
            <a:avLst/>
          </a:prstGeom>
        </p:spPr>
      </p:pic>
      <p:pic>
        <p:nvPicPr>
          <p:cNvPr id="9" name="Рисунок 8"/>
          <p:cNvPicPr>
            <a:picLocks noChangeAspect="1"/>
          </p:cNvPicPr>
          <p:nvPr/>
        </p:nvPicPr>
        <p:blipFill>
          <a:blip r:embed="rId7"/>
          <a:stretch>
            <a:fillRect/>
          </a:stretch>
        </p:blipFill>
        <p:spPr>
          <a:xfrm>
            <a:off x="3713753" y="3880914"/>
            <a:ext cx="3475631" cy="2546318"/>
          </a:xfrm>
          <a:prstGeom prst="rect">
            <a:avLst/>
          </a:prstGeom>
        </p:spPr>
      </p:pic>
      <p:pic>
        <p:nvPicPr>
          <p:cNvPr id="11" name="Рисунок 10"/>
          <p:cNvPicPr>
            <a:picLocks noChangeAspect="1"/>
          </p:cNvPicPr>
          <p:nvPr/>
        </p:nvPicPr>
        <p:blipFill>
          <a:blip r:embed="rId8"/>
          <a:stretch>
            <a:fillRect/>
          </a:stretch>
        </p:blipFill>
        <p:spPr>
          <a:xfrm>
            <a:off x="7419103" y="3880915"/>
            <a:ext cx="3885456" cy="2546318"/>
          </a:xfrm>
          <a:prstGeom prst="rect">
            <a:avLst/>
          </a:prstGeom>
        </p:spPr>
      </p:pic>
    </p:spTree>
    <p:extLst>
      <p:ext uri="{BB962C8B-B14F-4D97-AF65-F5344CB8AC3E}">
        <p14:creationId xmlns:p14="http://schemas.microsoft.com/office/powerpoint/2010/main" val="1061573532"/>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161" y="223722"/>
            <a:ext cx="7115795" cy="6104305"/>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0" name="Прямоугольник 9"/>
          <p:cNvSpPr/>
          <p:nvPr/>
        </p:nvSpPr>
        <p:spPr>
          <a:xfrm>
            <a:off x="794336" y="1157839"/>
            <a:ext cx="10741799" cy="1200329"/>
          </a:xfrm>
          <a:prstGeom prst="rect">
            <a:avLst/>
          </a:prstGeom>
        </p:spPr>
        <p:txBody>
          <a:bodyPr wrap="square">
            <a:spAutoFit/>
          </a:bodyPr>
          <a:lstStyle/>
          <a:p>
            <a:r>
              <a:rPr lang="ru-RU" dirty="0"/>
              <a:t>ГКП на ПХВ «Центр </a:t>
            </a:r>
            <a:r>
              <a:rPr lang="ru-RU" dirty="0" err="1"/>
              <a:t>перинатологии</a:t>
            </a:r>
            <a:r>
              <a:rPr lang="ru-RU" dirty="0"/>
              <a:t> и детской кардиохирургии» - это современное многопрофильное медицинское учреждение, оснащенное высокотехнологичным оборудованием для оказания высококвалифицированной медицинской помощи беременным, роженицам, новорожденным и детям с врожденными пороками сердца.</a:t>
            </a:r>
          </a:p>
        </p:txBody>
      </p:sp>
      <p:sp>
        <p:nvSpPr>
          <p:cNvPr id="17" name="TextBox 16"/>
          <p:cNvSpPr txBox="1"/>
          <p:nvPr/>
        </p:nvSpPr>
        <p:spPr>
          <a:xfrm>
            <a:off x="2127374" y="590097"/>
            <a:ext cx="8547205" cy="369332"/>
          </a:xfrm>
          <a:prstGeom prst="rect">
            <a:avLst/>
          </a:prstGeom>
          <a:noFill/>
        </p:spPr>
        <p:txBody>
          <a:bodyPr wrap="square" rtlCol="0">
            <a:spAutoFit/>
          </a:bodyPr>
          <a:lstStyle/>
          <a:p>
            <a:r>
              <a:rPr lang="ru-RU" dirty="0" smtClean="0"/>
              <a:t>Центр </a:t>
            </a:r>
            <a:r>
              <a:rPr lang="ru-RU" dirty="0" err="1" smtClean="0"/>
              <a:t>перинатологии</a:t>
            </a:r>
            <a:r>
              <a:rPr lang="ru-RU" dirty="0" smtClean="0"/>
              <a:t> и детской кардиохирургии города Алматы</a:t>
            </a:r>
            <a:r>
              <a:rPr lang="ru-RU" cap="all" dirty="0" smtClean="0"/>
              <a:t> </a:t>
            </a:r>
            <a:endParaRPr lang="ru-RU" sz="2000" b="1" dirty="0">
              <a:latin typeface="Roboto" panose="02000000000000000000" pitchFamily="2" charset="0"/>
              <a:ea typeface="Roboto" panose="02000000000000000000" pitchFamily="2" charset="0"/>
              <a:cs typeface="Roboto" panose="02000000000000000000" pitchFamily="2" charset="0"/>
            </a:endParaRPr>
          </a:p>
        </p:txBody>
      </p:sp>
      <p:sp>
        <p:nvSpPr>
          <p:cNvPr id="7" name="TextBox 6"/>
          <p:cNvSpPr txBox="1"/>
          <p:nvPr/>
        </p:nvSpPr>
        <p:spPr>
          <a:xfrm>
            <a:off x="992712" y="2575026"/>
            <a:ext cx="1995055" cy="369332"/>
          </a:xfrm>
          <a:prstGeom prst="rect">
            <a:avLst/>
          </a:prstGeom>
          <a:noFill/>
        </p:spPr>
        <p:txBody>
          <a:bodyPr wrap="square" rtlCol="0">
            <a:spAutoFit/>
          </a:bodyPr>
          <a:lstStyle/>
          <a:p>
            <a:r>
              <a:rPr lang="ru-RU" dirty="0" smtClean="0"/>
              <a:t>ИБП </a:t>
            </a:r>
            <a:r>
              <a:rPr lang="en-US" dirty="0" smtClean="0"/>
              <a:t>PTS-6KL-LCD</a:t>
            </a:r>
            <a:endParaRPr lang="en-US" dirty="0"/>
          </a:p>
        </p:txBody>
      </p:sp>
      <p:pic>
        <p:nvPicPr>
          <p:cNvPr id="2" name="Рисунок 1"/>
          <p:cNvPicPr>
            <a:picLocks noChangeAspect="1"/>
          </p:cNvPicPr>
          <p:nvPr/>
        </p:nvPicPr>
        <p:blipFill>
          <a:blip r:embed="rId5"/>
          <a:stretch>
            <a:fillRect/>
          </a:stretch>
        </p:blipFill>
        <p:spPr>
          <a:xfrm>
            <a:off x="3651483" y="3846282"/>
            <a:ext cx="3457005" cy="2580951"/>
          </a:xfrm>
          <a:prstGeom prst="rect">
            <a:avLst/>
          </a:prstGeom>
        </p:spPr>
      </p:pic>
      <p:pic>
        <p:nvPicPr>
          <p:cNvPr id="3" name="Рисунок 2"/>
          <p:cNvPicPr>
            <a:picLocks noChangeAspect="1"/>
          </p:cNvPicPr>
          <p:nvPr/>
        </p:nvPicPr>
        <p:blipFill>
          <a:blip r:embed="rId6"/>
          <a:stretch>
            <a:fillRect/>
          </a:stretch>
        </p:blipFill>
        <p:spPr>
          <a:xfrm>
            <a:off x="7339609" y="3846282"/>
            <a:ext cx="3865587" cy="2580950"/>
          </a:xfrm>
          <a:prstGeom prst="rect">
            <a:avLst/>
          </a:prstGeom>
        </p:spPr>
      </p:pic>
      <p:pic>
        <p:nvPicPr>
          <p:cNvPr id="4" name="Рисунок 3"/>
          <p:cNvPicPr>
            <a:picLocks noChangeAspect="1"/>
          </p:cNvPicPr>
          <p:nvPr/>
        </p:nvPicPr>
        <p:blipFill>
          <a:blip r:embed="rId7"/>
          <a:stretch>
            <a:fillRect/>
          </a:stretch>
        </p:blipFill>
        <p:spPr>
          <a:xfrm>
            <a:off x="8705850" y="133089"/>
            <a:ext cx="736781" cy="939868"/>
          </a:xfrm>
          <a:prstGeom prst="rect">
            <a:avLst/>
          </a:prstGeom>
        </p:spPr>
      </p:pic>
      <p:pic>
        <p:nvPicPr>
          <p:cNvPr id="5" name="Рисунок 4"/>
          <p:cNvPicPr>
            <a:picLocks noChangeAspect="1"/>
          </p:cNvPicPr>
          <p:nvPr/>
        </p:nvPicPr>
        <p:blipFill>
          <a:blip r:embed="rId8"/>
          <a:stretch>
            <a:fillRect/>
          </a:stretch>
        </p:blipFill>
        <p:spPr>
          <a:xfrm>
            <a:off x="1103388" y="3198221"/>
            <a:ext cx="1639811" cy="3229011"/>
          </a:xfrm>
          <a:prstGeom prst="rect">
            <a:avLst/>
          </a:prstGeom>
        </p:spPr>
      </p:pic>
    </p:spTree>
    <p:extLst>
      <p:ext uri="{BB962C8B-B14F-4D97-AF65-F5344CB8AC3E}">
        <p14:creationId xmlns:p14="http://schemas.microsoft.com/office/powerpoint/2010/main" val="1624367236"/>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161" y="223722"/>
            <a:ext cx="7115795" cy="6104305"/>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10" name="Прямоугольник 9"/>
          <p:cNvSpPr/>
          <p:nvPr/>
        </p:nvSpPr>
        <p:spPr>
          <a:xfrm>
            <a:off x="794336" y="1157839"/>
            <a:ext cx="10741799" cy="2308324"/>
          </a:xfrm>
          <a:prstGeom prst="rect">
            <a:avLst/>
          </a:prstGeom>
        </p:spPr>
        <p:txBody>
          <a:bodyPr wrap="square">
            <a:spAutoFit/>
          </a:bodyPr>
          <a:lstStyle/>
          <a:p>
            <a:r>
              <a:rPr lang="ru-RU" dirty="0"/>
              <a:t>Министерство внутренних дел Республики Казахстан является центральным исполнительным органом Республики Казахстан, осуществляющим руководство системой органов внутренних дел Республики Казахстан в области предупреждения и ликвидации чрезвычайных ситуаций природного и техногенного характера, Гражданской обороны, а также в пределах, предусмотренных законодательством, межотраслевую координацию в сфере борьбы с преступностью, охраны общественного порядка и обеспечения общественной безопасности, пожарной безопасности, обеспечения функционирования и дальнейшего развития государственной системы предупреждения и ликвидации чрезвычайных ситуаций, организации предупреждения и тушения пожаров.</a:t>
            </a:r>
          </a:p>
        </p:txBody>
      </p:sp>
      <p:sp>
        <p:nvSpPr>
          <p:cNvPr id="17" name="TextBox 16"/>
          <p:cNvSpPr txBox="1"/>
          <p:nvPr/>
        </p:nvSpPr>
        <p:spPr>
          <a:xfrm>
            <a:off x="2127374" y="590097"/>
            <a:ext cx="8547205" cy="369332"/>
          </a:xfrm>
          <a:prstGeom prst="rect">
            <a:avLst/>
          </a:prstGeom>
          <a:noFill/>
        </p:spPr>
        <p:txBody>
          <a:bodyPr wrap="square" rtlCol="0">
            <a:spAutoFit/>
          </a:bodyPr>
          <a:lstStyle/>
          <a:p>
            <a:r>
              <a:rPr lang="ru-RU" dirty="0" smtClean="0"/>
              <a:t>Министерство внутренних дел Республики Казахстан Актюбинской области</a:t>
            </a:r>
            <a:r>
              <a:rPr lang="ru-RU" cap="all" dirty="0" smtClean="0"/>
              <a:t> </a:t>
            </a:r>
            <a:endParaRPr lang="ru-RU" sz="2000" b="1" dirty="0">
              <a:latin typeface="Roboto" panose="02000000000000000000" pitchFamily="2" charset="0"/>
              <a:ea typeface="Roboto" panose="02000000000000000000" pitchFamily="2" charset="0"/>
              <a:cs typeface="Roboto" panose="02000000000000000000" pitchFamily="2" charset="0"/>
            </a:endParaRPr>
          </a:p>
        </p:txBody>
      </p:sp>
      <p:sp>
        <p:nvSpPr>
          <p:cNvPr id="7" name="TextBox 6"/>
          <p:cNvSpPr txBox="1"/>
          <p:nvPr/>
        </p:nvSpPr>
        <p:spPr>
          <a:xfrm>
            <a:off x="894374" y="3664573"/>
            <a:ext cx="1995055" cy="646331"/>
          </a:xfrm>
          <a:prstGeom prst="rect">
            <a:avLst/>
          </a:prstGeom>
          <a:noFill/>
        </p:spPr>
        <p:txBody>
          <a:bodyPr wrap="square" rtlCol="0">
            <a:spAutoFit/>
          </a:bodyPr>
          <a:lstStyle/>
          <a:p>
            <a:r>
              <a:rPr lang="ru-RU" dirty="0" smtClean="0"/>
              <a:t>ИБП </a:t>
            </a:r>
            <a:r>
              <a:rPr lang="en-US" dirty="0" smtClean="0"/>
              <a:t>V-800-L</a:t>
            </a:r>
          </a:p>
          <a:p>
            <a:r>
              <a:rPr lang="en-US" dirty="0" smtClean="0"/>
              <a:t>1</a:t>
            </a:r>
            <a:r>
              <a:rPr lang="ru-RU" dirty="0" smtClean="0"/>
              <a:t>57</a:t>
            </a:r>
            <a:r>
              <a:rPr lang="en-US" dirty="0" smtClean="0"/>
              <a:t> </a:t>
            </a:r>
            <a:r>
              <a:rPr lang="kk-KZ" dirty="0" smtClean="0"/>
              <a:t>шт</a:t>
            </a:r>
            <a:r>
              <a:rPr lang="ru-RU" dirty="0" smtClean="0"/>
              <a:t>.</a:t>
            </a:r>
            <a:endParaRPr lang="en-US" dirty="0"/>
          </a:p>
        </p:txBody>
      </p:sp>
      <p:pic>
        <p:nvPicPr>
          <p:cNvPr id="11" name="Рисунок 10"/>
          <p:cNvPicPr>
            <a:picLocks noChangeAspect="1"/>
          </p:cNvPicPr>
          <p:nvPr/>
        </p:nvPicPr>
        <p:blipFill>
          <a:blip r:embed="rId5"/>
          <a:stretch>
            <a:fillRect/>
          </a:stretch>
        </p:blipFill>
        <p:spPr>
          <a:xfrm>
            <a:off x="9702854" y="43924"/>
            <a:ext cx="1092345" cy="1092345"/>
          </a:xfrm>
          <a:prstGeom prst="rect">
            <a:avLst/>
          </a:prstGeom>
        </p:spPr>
      </p:pic>
      <p:pic>
        <p:nvPicPr>
          <p:cNvPr id="6" name="Рисунок 5"/>
          <p:cNvPicPr>
            <a:picLocks noChangeAspect="1"/>
          </p:cNvPicPr>
          <p:nvPr/>
        </p:nvPicPr>
        <p:blipFill>
          <a:blip r:embed="rId6"/>
          <a:stretch>
            <a:fillRect/>
          </a:stretch>
        </p:blipFill>
        <p:spPr>
          <a:xfrm>
            <a:off x="978152" y="4252068"/>
            <a:ext cx="2143293" cy="2175164"/>
          </a:xfrm>
          <a:prstGeom prst="rect">
            <a:avLst/>
          </a:prstGeom>
        </p:spPr>
      </p:pic>
      <p:pic>
        <p:nvPicPr>
          <p:cNvPr id="8" name="Рисунок 7"/>
          <p:cNvPicPr>
            <a:picLocks noChangeAspect="1"/>
          </p:cNvPicPr>
          <p:nvPr/>
        </p:nvPicPr>
        <p:blipFill>
          <a:blip r:embed="rId7"/>
          <a:stretch>
            <a:fillRect/>
          </a:stretch>
        </p:blipFill>
        <p:spPr>
          <a:xfrm>
            <a:off x="4610216" y="3725443"/>
            <a:ext cx="6536314" cy="2701789"/>
          </a:xfrm>
          <a:prstGeom prst="rect">
            <a:avLst/>
          </a:prstGeom>
        </p:spPr>
      </p:pic>
    </p:spTree>
    <p:extLst>
      <p:ext uri="{BB962C8B-B14F-4D97-AF65-F5344CB8AC3E}">
        <p14:creationId xmlns:p14="http://schemas.microsoft.com/office/powerpoint/2010/main" val="3841889266"/>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2364413850"/>
              </p:ext>
            </p:extLst>
          </p:nvPr>
        </p:nvGraphicFramePr>
        <p:xfrm>
          <a:off x="892394" y="1073999"/>
          <a:ext cx="7882638" cy="5634306"/>
        </p:xfrm>
        <a:graphic>
          <a:graphicData uri="http://schemas.openxmlformats.org/drawingml/2006/table">
            <a:tbl>
              <a:tblPr firstRow="1" firstCol="1" bandRow="1">
                <a:tableStyleId>{5C22544A-7EE6-4342-B048-85BDC9FD1C3A}</a:tableStyleId>
              </a:tblPr>
              <a:tblGrid>
                <a:gridCol w="229416">
                  <a:extLst>
                    <a:ext uri="{9D8B030D-6E8A-4147-A177-3AD203B41FA5}">
                      <a16:colId xmlns:a16="http://schemas.microsoft.com/office/drawing/2014/main" val="20000"/>
                    </a:ext>
                  </a:extLst>
                </a:gridCol>
                <a:gridCol w="1375853">
                  <a:extLst>
                    <a:ext uri="{9D8B030D-6E8A-4147-A177-3AD203B41FA5}">
                      <a16:colId xmlns:a16="http://schemas.microsoft.com/office/drawing/2014/main" val="20001"/>
                    </a:ext>
                  </a:extLst>
                </a:gridCol>
                <a:gridCol w="2592403">
                  <a:extLst>
                    <a:ext uri="{9D8B030D-6E8A-4147-A177-3AD203B41FA5}">
                      <a16:colId xmlns:a16="http://schemas.microsoft.com/office/drawing/2014/main" val="20002"/>
                    </a:ext>
                  </a:extLst>
                </a:gridCol>
                <a:gridCol w="1535221">
                  <a:extLst>
                    <a:ext uri="{9D8B030D-6E8A-4147-A177-3AD203B41FA5}">
                      <a16:colId xmlns:a16="http://schemas.microsoft.com/office/drawing/2014/main" val="20003"/>
                    </a:ext>
                  </a:extLst>
                </a:gridCol>
                <a:gridCol w="2149745">
                  <a:extLst>
                    <a:ext uri="{9D8B030D-6E8A-4147-A177-3AD203B41FA5}">
                      <a16:colId xmlns:a16="http://schemas.microsoft.com/office/drawing/2014/main" val="20004"/>
                    </a:ext>
                  </a:extLst>
                </a:gridCol>
              </a:tblGrid>
              <a:tr h="113100">
                <a:tc>
                  <a:txBody>
                    <a:bodyPr/>
                    <a:lstStyle/>
                    <a:p>
                      <a:pPr algn="ctr">
                        <a:lnSpc>
                          <a:spcPct val="107000"/>
                        </a:lnSpc>
                        <a:spcAft>
                          <a:spcPts val="0"/>
                        </a:spcAft>
                      </a:pPr>
                      <a:r>
                        <a:rPr lang="ru-RU" sz="700" dirty="0">
                          <a:effectLst/>
                        </a:rPr>
                        <a:t>№</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Город</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Фирма</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Телефон</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Адрес</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00"/>
                  </a:ext>
                </a:extLst>
              </a:tr>
              <a:tr h="113100">
                <a:tc>
                  <a:txBody>
                    <a:bodyPr/>
                    <a:lstStyle/>
                    <a:p>
                      <a:pPr algn="ctr">
                        <a:lnSpc>
                          <a:spcPct val="107000"/>
                        </a:lnSpc>
                        <a:spcAft>
                          <a:spcPts val="0"/>
                        </a:spcAft>
                      </a:pPr>
                      <a:r>
                        <a:rPr lang="ru-RU" sz="700">
                          <a:effectLst/>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Актау</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ТОО “Диас Актау компани”</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(7292) 30-18-30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14 мкр, д 59, офис 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01"/>
                  </a:ext>
                </a:extLst>
              </a:tr>
              <a:tr h="113100">
                <a:tc>
                  <a:txBody>
                    <a:bodyPr/>
                    <a:lstStyle/>
                    <a:p>
                      <a:pPr algn="ctr">
                        <a:lnSpc>
                          <a:spcPct val="107000"/>
                        </a:lnSpc>
                        <a:spcAft>
                          <a:spcPts val="0"/>
                        </a:spcAft>
                      </a:pPr>
                      <a:r>
                        <a:rPr lang="ru-RU" sz="700">
                          <a:effectLst/>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Актау</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ТОО “West Computers”</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(7292) 50-73-09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13 </a:t>
                      </a:r>
                      <a:r>
                        <a:rPr lang="ru-RU" sz="700" dirty="0" err="1">
                          <a:effectLst/>
                        </a:rPr>
                        <a:t>мкр</a:t>
                      </a:r>
                      <a:r>
                        <a:rPr lang="ru-RU" sz="700" dirty="0">
                          <a:effectLst/>
                        </a:rPr>
                        <a:t>., дом 39, офис 18</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02"/>
                  </a:ext>
                </a:extLst>
              </a:tr>
              <a:tr h="113100">
                <a:tc>
                  <a:txBody>
                    <a:bodyPr/>
                    <a:lstStyle/>
                    <a:p>
                      <a:pPr algn="ctr">
                        <a:lnSpc>
                          <a:spcPct val="107000"/>
                        </a:lnSpc>
                        <a:spcAft>
                          <a:spcPts val="0"/>
                        </a:spcAft>
                      </a:pPr>
                      <a:r>
                        <a:rPr lang="ru-RU" sz="700">
                          <a:effectLst/>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Актау</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филиал АЛСИ Сервис</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(7292) 77-03-00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15 мкр, д 62, офис 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03"/>
                  </a:ext>
                </a:extLst>
              </a:tr>
              <a:tr h="113100">
                <a:tc>
                  <a:txBody>
                    <a:bodyPr/>
                    <a:lstStyle/>
                    <a:p>
                      <a:pPr algn="ctr">
                        <a:lnSpc>
                          <a:spcPct val="107000"/>
                        </a:lnSpc>
                        <a:spcAft>
                          <a:spcPts val="0"/>
                        </a:spcAft>
                      </a:pPr>
                      <a:r>
                        <a:rPr lang="ru-RU" sz="700">
                          <a:effectLst/>
                        </a:rPr>
                        <a:t>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Актобе</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ТОО «SERVICE-AKTOBE.KZ»</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(7132) 50-16-09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Есет Батыра 100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04"/>
                  </a:ext>
                </a:extLst>
              </a:tr>
              <a:tr h="113100">
                <a:tc>
                  <a:txBody>
                    <a:bodyPr/>
                    <a:lstStyle/>
                    <a:p>
                      <a:pPr algn="ctr">
                        <a:lnSpc>
                          <a:spcPct val="107000"/>
                        </a:lnSpc>
                        <a:spcAft>
                          <a:spcPts val="0"/>
                        </a:spcAft>
                      </a:pPr>
                      <a:r>
                        <a:rPr lang="ru-RU" sz="700">
                          <a:effectLst/>
                        </a:rPr>
                        <a:t>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Алматы</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ТОО "Computer Service"</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(727) 258-20-20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Амангельды, 64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05"/>
                  </a:ext>
                </a:extLst>
              </a:tr>
              <a:tr h="113100">
                <a:tc>
                  <a:txBody>
                    <a:bodyPr/>
                    <a:lstStyle/>
                    <a:p>
                      <a:pPr algn="ctr">
                        <a:lnSpc>
                          <a:spcPct val="107000"/>
                        </a:lnSpc>
                        <a:spcAft>
                          <a:spcPts val="0"/>
                        </a:spcAft>
                      </a:pPr>
                      <a:r>
                        <a:rPr lang="ru-RU" sz="700">
                          <a:effectLst/>
                        </a:rPr>
                        <a:t>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Алматы</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Алси сервис</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(727) 297-11-50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Муканова, 245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06"/>
                  </a:ext>
                </a:extLst>
              </a:tr>
              <a:tr h="113100">
                <a:tc>
                  <a:txBody>
                    <a:bodyPr/>
                    <a:lstStyle/>
                    <a:p>
                      <a:pPr algn="ctr">
                        <a:lnSpc>
                          <a:spcPct val="107000"/>
                        </a:lnSpc>
                        <a:spcAft>
                          <a:spcPts val="0"/>
                        </a:spcAft>
                      </a:pPr>
                      <a:r>
                        <a:rPr lang="ru-RU" sz="700">
                          <a:effectLst/>
                        </a:rPr>
                        <a:t>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Астана</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Филиал </a:t>
                      </a:r>
                      <a:r>
                        <a:rPr lang="ru-RU" sz="700" dirty="0" err="1">
                          <a:effectLst/>
                        </a:rPr>
                        <a:t>Алси</a:t>
                      </a:r>
                      <a:r>
                        <a:rPr lang="ru-RU" sz="700" dirty="0">
                          <a:effectLst/>
                        </a:rPr>
                        <a:t> Сервис</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(7172) 23-05-55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Сары-Арка 28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07"/>
                  </a:ext>
                </a:extLst>
              </a:tr>
              <a:tr h="113100">
                <a:tc>
                  <a:txBody>
                    <a:bodyPr/>
                    <a:lstStyle/>
                    <a:p>
                      <a:pPr algn="ctr">
                        <a:lnSpc>
                          <a:spcPct val="107000"/>
                        </a:lnSpc>
                        <a:spcAft>
                          <a:spcPts val="0"/>
                        </a:spcAft>
                      </a:pPr>
                      <a:r>
                        <a:rPr lang="ru-RU" sz="700">
                          <a:effectLst/>
                        </a:rPr>
                        <a:t>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Астана</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ТОО «Белый Ветер KZ»</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(7172) 32-32-24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Богенбая, 46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08"/>
                  </a:ext>
                </a:extLst>
              </a:tr>
              <a:tr h="154901">
                <a:tc>
                  <a:txBody>
                    <a:bodyPr/>
                    <a:lstStyle/>
                    <a:p>
                      <a:pPr algn="ctr">
                        <a:lnSpc>
                          <a:spcPct val="107000"/>
                        </a:lnSpc>
                        <a:spcAft>
                          <a:spcPts val="0"/>
                        </a:spcAft>
                      </a:pPr>
                      <a:r>
                        <a:rPr lang="ru-RU" sz="700">
                          <a:effectLst/>
                        </a:rPr>
                        <a:t>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Атырау</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Филиал </a:t>
                      </a:r>
                      <a:r>
                        <a:rPr lang="ru-RU" sz="700" dirty="0" err="1">
                          <a:effectLst/>
                        </a:rPr>
                        <a:t>Алси</a:t>
                      </a:r>
                      <a:r>
                        <a:rPr lang="ru-RU" sz="700" dirty="0">
                          <a:effectLst/>
                        </a:rPr>
                        <a:t> Сервис</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((7122) 27-29-39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Мкрн. Сары Арка 40, т.97-15-07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09"/>
                  </a:ext>
                </a:extLst>
              </a:tr>
              <a:tr h="173507">
                <a:tc>
                  <a:txBody>
                    <a:bodyPr/>
                    <a:lstStyle/>
                    <a:p>
                      <a:pPr algn="ctr">
                        <a:lnSpc>
                          <a:spcPct val="107000"/>
                        </a:lnSpc>
                        <a:spcAft>
                          <a:spcPts val="0"/>
                        </a:spcAft>
                      </a:pPr>
                      <a:r>
                        <a:rPr lang="ru-RU" sz="700">
                          <a:effectLst/>
                        </a:rPr>
                        <a:t>10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Балхаш</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ТОО «EXPERT»</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(71036) 4-29-93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Мира, дом 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10"/>
                  </a:ext>
                </a:extLst>
              </a:tr>
              <a:tr h="173507">
                <a:tc>
                  <a:txBody>
                    <a:bodyPr/>
                    <a:lstStyle/>
                    <a:p>
                      <a:pPr algn="ctr">
                        <a:lnSpc>
                          <a:spcPct val="107000"/>
                        </a:lnSpc>
                        <a:spcAft>
                          <a:spcPts val="0"/>
                        </a:spcAft>
                      </a:pPr>
                      <a:r>
                        <a:rPr lang="ru-RU" sz="700">
                          <a:effectLst/>
                        </a:rPr>
                        <a:t>11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Жанаозен</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ТОО “</a:t>
                      </a:r>
                      <a:r>
                        <a:rPr lang="ru-RU" sz="700" dirty="0" err="1">
                          <a:effectLst/>
                        </a:rPr>
                        <a:t>Диас</a:t>
                      </a:r>
                      <a:r>
                        <a:rPr lang="ru-RU" sz="700" dirty="0">
                          <a:effectLst/>
                        </a:rPr>
                        <a:t> Актау </a:t>
                      </a:r>
                      <a:r>
                        <a:rPr lang="ru-RU" sz="700" dirty="0" err="1">
                          <a:effectLst/>
                        </a:rPr>
                        <a:t>компани</a:t>
                      </a:r>
                      <a:r>
                        <a:rPr lang="ru-RU" sz="700" dirty="0">
                          <a:effectLst/>
                        </a:rPr>
                        <a:t>”</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(7293) 43-21-32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мкр 1, ул. Нефтяников, здание Ника</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11"/>
                  </a:ext>
                </a:extLst>
              </a:tr>
              <a:tr h="173507">
                <a:tc>
                  <a:txBody>
                    <a:bodyPr/>
                    <a:lstStyle/>
                    <a:p>
                      <a:pPr algn="ctr">
                        <a:lnSpc>
                          <a:spcPct val="107000"/>
                        </a:lnSpc>
                        <a:spcAft>
                          <a:spcPts val="0"/>
                        </a:spcAft>
                      </a:pPr>
                      <a:r>
                        <a:rPr lang="ru-RU" sz="700">
                          <a:effectLst/>
                        </a:rPr>
                        <a:t>12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Жезказган</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Белый ветер</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+7( 7102) 77-80-46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Сейфулина, 53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12"/>
                  </a:ext>
                </a:extLst>
              </a:tr>
              <a:tr h="173507">
                <a:tc>
                  <a:txBody>
                    <a:bodyPr/>
                    <a:lstStyle/>
                    <a:p>
                      <a:pPr algn="ctr">
                        <a:lnSpc>
                          <a:spcPct val="107000"/>
                        </a:lnSpc>
                        <a:spcAft>
                          <a:spcPts val="0"/>
                        </a:spcAft>
                      </a:pPr>
                      <a:r>
                        <a:rPr lang="ru-RU" sz="700">
                          <a:effectLst/>
                        </a:rPr>
                        <a:t>13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Караганда</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АО Вычислительная техника и информатика</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(7212) 42-03-83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Сатпаева,19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13"/>
                  </a:ext>
                </a:extLst>
              </a:tr>
              <a:tr h="173507">
                <a:tc>
                  <a:txBody>
                    <a:bodyPr/>
                    <a:lstStyle/>
                    <a:p>
                      <a:pPr algn="ctr">
                        <a:lnSpc>
                          <a:spcPct val="107000"/>
                        </a:lnSpc>
                        <a:spcAft>
                          <a:spcPts val="0"/>
                        </a:spcAft>
                      </a:pPr>
                      <a:r>
                        <a:rPr lang="ru-RU" sz="700">
                          <a:effectLst/>
                        </a:rPr>
                        <a:t>14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Караганда</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ТОО “</a:t>
                      </a:r>
                      <a:r>
                        <a:rPr lang="ru-RU" sz="700" dirty="0" err="1">
                          <a:effectLst/>
                        </a:rPr>
                        <a:t>Phenix</a:t>
                      </a:r>
                      <a:r>
                        <a:rPr lang="ru-RU" sz="700" dirty="0">
                          <a:effectLst/>
                        </a:rPr>
                        <a:t>” (бывший </a:t>
                      </a:r>
                      <a:r>
                        <a:rPr lang="ru-RU" sz="700" dirty="0" err="1">
                          <a:effectLst/>
                        </a:rPr>
                        <a:t>Masterplus</a:t>
                      </a:r>
                      <a:r>
                        <a:rPr lang="ru-RU" sz="700" dirty="0">
                          <a:effectLst/>
                        </a:rPr>
                        <a:t>)</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(7212) 56-05-88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ул.Лободы 22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14"/>
                  </a:ext>
                </a:extLst>
              </a:tr>
              <a:tr h="173507">
                <a:tc>
                  <a:txBody>
                    <a:bodyPr/>
                    <a:lstStyle/>
                    <a:p>
                      <a:pPr algn="ctr">
                        <a:lnSpc>
                          <a:spcPct val="107000"/>
                        </a:lnSpc>
                        <a:spcAft>
                          <a:spcPts val="0"/>
                        </a:spcAft>
                      </a:pPr>
                      <a:r>
                        <a:rPr lang="ru-RU" sz="700">
                          <a:effectLst/>
                        </a:rPr>
                        <a:t>15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Караганда</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Филиал </a:t>
                      </a:r>
                      <a:r>
                        <a:rPr lang="ru-RU" sz="700" dirty="0" err="1">
                          <a:effectLst/>
                        </a:rPr>
                        <a:t>Алси</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(7212) 55-91-11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Гоголя 56/3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15"/>
                  </a:ext>
                </a:extLst>
              </a:tr>
              <a:tr h="173507">
                <a:tc>
                  <a:txBody>
                    <a:bodyPr/>
                    <a:lstStyle/>
                    <a:p>
                      <a:pPr algn="ctr">
                        <a:lnSpc>
                          <a:spcPct val="107000"/>
                        </a:lnSpc>
                        <a:spcAft>
                          <a:spcPts val="0"/>
                        </a:spcAft>
                      </a:pPr>
                      <a:r>
                        <a:rPr lang="ru-RU" sz="700">
                          <a:effectLst/>
                        </a:rPr>
                        <a:t>16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Кустанай</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ТОО "ИВОЛГА-РАСТР"</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(7142) 56-86-86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пр. Альфараби, 116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16"/>
                  </a:ext>
                </a:extLst>
              </a:tr>
              <a:tr h="173507">
                <a:tc>
                  <a:txBody>
                    <a:bodyPr/>
                    <a:lstStyle/>
                    <a:p>
                      <a:pPr algn="ctr">
                        <a:lnSpc>
                          <a:spcPct val="107000"/>
                        </a:lnSpc>
                        <a:spcAft>
                          <a:spcPts val="0"/>
                        </a:spcAft>
                      </a:pPr>
                      <a:r>
                        <a:rPr lang="ru-RU" sz="700">
                          <a:effectLst/>
                        </a:rPr>
                        <a:t>17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Павлодар</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ТОО “Магазин-Салон Компьютерной Техники”</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(7182) 32-50-70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Крупской 76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17"/>
                  </a:ext>
                </a:extLst>
              </a:tr>
              <a:tr h="173507">
                <a:tc>
                  <a:txBody>
                    <a:bodyPr/>
                    <a:lstStyle/>
                    <a:p>
                      <a:pPr algn="ctr">
                        <a:lnSpc>
                          <a:spcPct val="107000"/>
                        </a:lnSpc>
                        <a:spcAft>
                          <a:spcPts val="0"/>
                        </a:spcAft>
                      </a:pPr>
                      <a:r>
                        <a:rPr lang="ru-RU" sz="700">
                          <a:effectLst/>
                        </a:rPr>
                        <a:t>18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Павлодар</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ТОО "</a:t>
                      </a:r>
                      <a:r>
                        <a:rPr lang="ru-RU" sz="700" dirty="0" err="1">
                          <a:effectLst/>
                        </a:rPr>
                        <a:t>Computer</a:t>
                      </a:r>
                      <a:r>
                        <a:rPr lang="ru-RU" sz="700" dirty="0">
                          <a:effectLst/>
                        </a:rPr>
                        <a:t> Service"</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(7182) 57-06-76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Розы Люкcембург, 115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18"/>
                  </a:ext>
                </a:extLst>
              </a:tr>
              <a:tr h="173507">
                <a:tc>
                  <a:txBody>
                    <a:bodyPr/>
                    <a:lstStyle/>
                    <a:p>
                      <a:pPr algn="ctr">
                        <a:lnSpc>
                          <a:spcPct val="107000"/>
                        </a:lnSpc>
                        <a:spcAft>
                          <a:spcPts val="0"/>
                        </a:spcAft>
                      </a:pPr>
                      <a:r>
                        <a:rPr lang="ru-RU" sz="700">
                          <a:effectLst/>
                        </a:rPr>
                        <a:t>19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Петропавловск</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ТОО "</a:t>
                      </a:r>
                      <a:r>
                        <a:rPr lang="ru-RU" sz="700" dirty="0" err="1">
                          <a:effectLst/>
                        </a:rPr>
                        <a:t>Sky</a:t>
                      </a:r>
                      <a:r>
                        <a:rPr lang="ru-RU" sz="700" dirty="0">
                          <a:effectLst/>
                        </a:rPr>
                        <a:t> </a:t>
                      </a:r>
                      <a:r>
                        <a:rPr lang="ru-RU" sz="700" dirty="0" err="1">
                          <a:effectLst/>
                        </a:rPr>
                        <a:t>Computers</a:t>
                      </a:r>
                      <a:r>
                        <a:rPr lang="ru-RU" sz="700" dirty="0">
                          <a:effectLst/>
                        </a:rPr>
                        <a:t>"</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(7152) 46-58-38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Интернациональная, 30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19"/>
                  </a:ext>
                </a:extLst>
              </a:tr>
              <a:tr h="173507">
                <a:tc>
                  <a:txBody>
                    <a:bodyPr/>
                    <a:lstStyle/>
                    <a:p>
                      <a:pPr algn="ctr">
                        <a:lnSpc>
                          <a:spcPct val="107000"/>
                        </a:lnSpc>
                        <a:spcAft>
                          <a:spcPts val="0"/>
                        </a:spcAft>
                      </a:pPr>
                      <a:r>
                        <a:rPr lang="ru-RU" sz="700">
                          <a:effectLst/>
                        </a:rPr>
                        <a:t>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Семипалатинск</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ТОО "Сервисный центр АЛБИ"</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(7222) 566-26-01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Ибраева 157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20"/>
                  </a:ext>
                </a:extLst>
              </a:tr>
              <a:tr h="173507">
                <a:tc>
                  <a:txBody>
                    <a:bodyPr/>
                    <a:lstStyle/>
                    <a:p>
                      <a:pPr algn="ctr">
                        <a:lnSpc>
                          <a:spcPct val="107000"/>
                        </a:lnSpc>
                        <a:spcAft>
                          <a:spcPts val="0"/>
                        </a:spcAft>
                      </a:pPr>
                      <a:r>
                        <a:rPr lang="ru-RU" sz="700">
                          <a:effectLst/>
                        </a:rPr>
                        <a:t>21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Талды-Курган</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ТОО Миратехникс-07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+7 (7282) 24-22-40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Казахстанская 104 офис 25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21"/>
                  </a:ext>
                </a:extLst>
              </a:tr>
              <a:tr h="173507">
                <a:tc>
                  <a:txBody>
                    <a:bodyPr/>
                    <a:lstStyle/>
                    <a:p>
                      <a:pPr algn="ctr">
                        <a:lnSpc>
                          <a:spcPct val="107000"/>
                        </a:lnSpc>
                        <a:spcAft>
                          <a:spcPts val="0"/>
                        </a:spcAft>
                      </a:pPr>
                      <a:r>
                        <a:rPr lang="ru-RU" sz="700">
                          <a:effectLst/>
                        </a:rPr>
                        <a:t>22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Талды-Курган</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Омега</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(7282) 39-53-65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Казахстанская, 104, офис 25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22"/>
                  </a:ext>
                </a:extLst>
              </a:tr>
              <a:tr h="173507">
                <a:tc>
                  <a:txBody>
                    <a:bodyPr/>
                    <a:lstStyle/>
                    <a:p>
                      <a:pPr algn="ctr">
                        <a:lnSpc>
                          <a:spcPct val="107000"/>
                        </a:lnSpc>
                        <a:spcAft>
                          <a:spcPts val="0"/>
                        </a:spcAft>
                      </a:pPr>
                      <a:r>
                        <a:rPr lang="ru-RU" sz="700">
                          <a:effectLst/>
                        </a:rPr>
                        <a:t>23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Тараз</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ТОО Алси-Техинком</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+7 (7262) 45-98-38</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ул.Рахимова 1а.</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23"/>
                  </a:ext>
                </a:extLst>
              </a:tr>
              <a:tr h="173507">
                <a:tc>
                  <a:txBody>
                    <a:bodyPr/>
                    <a:lstStyle/>
                    <a:p>
                      <a:pPr algn="ctr">
                        <a:lnSpc>
                          <a:spcPct val="107000"/>
                        </a:lnSpc>
                        <a:spcAft>
                          <a:spcPts val="0"/>
                        </a:spcAft>
                      </a:pPr>
                      <a:r>
                        <a:rPr lang="ru-RU" sz="700">
                          <a:effectLst/>
                        </a:rPr>
                        <a:t>24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Тараз</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ТОО "ЮТА"</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+7 (7262) 45-96-56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Толе-би, 44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24"/>
                  </a:ext>
                </a:extLst>
              </a:tr>
              <a:tr h="173507">
                <a:tc>
                  <a:txBody>
                    <a:bodyPr/>
                    <a:lstStyle/>
                    <a:p>
                      <a:pPr algn="ctr">
                        <a:lnSpc>
                          <a:spcPct val="107000"/>
                        </a:lnSpc>
                        <a:spcAft>
                          <a:spcPts val="0"/>
                        </a:spcAft>
                      </a:pPr>
                      <a:r>
                        <a:rPr lang="ru-RU" sz="700">
                          <a:effectLst/>
                        </a:rPr>
                        <a:t>25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Шымкент</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ТОО "Азия Связной"</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(701) 939-35-32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проезд Герцена 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25"/>
                  </a:ext>
                </a:extLst>
              </a:tr>
              <a:tr h="173507">
                <a:tc>
                  <a:txBody>
                    <a:bodyPr/>
                    <a:lstStyle/>
                    <a:p>
                      <a:pPr algn="ctr">
                        <a:lnSpc>
                          <a:spcPct val="107000"/>
                        </a:lnSpc>
                        <a:spcAft>
                          <a:spcPts val="0"/>
                        </a:spcAft>
                      </a:pPr>
                      <a:r>
                        <a:rPr lang="ru-RU" sz="700">
                          <a:effectLst/>
                        </a:rPr>
                        <a:t>26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Шымкент</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ТОО "WEB"</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(7252) 54-81-89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Адырбекова, 31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26"/>
                  </a:ext>
                </a:extLst>
              </a:tr>
              <a:tr h="173507">
                <a:tc>
                  <a:txBody>
                    <a:bodyPr/>
                    <a:lstStyle/>
                    <a:p>
                      <a:pPr algn="ctr">
                        <a:lnSpc>
                          <a:spcPct val="107000"/>
                        </a:lnSpc>
                        <a:spcAft>
                          <a:spcPts val="0"/>
                        </a:spcAft>
                      </a:pPr>
                      <a:r>
                        <a:rPr lang="ru-RU" sz="700">
                          <a:effectLst/>
                        </a:rPr>
                        <a:t>27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Кокшетау</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en-US" sz="700">
                          <a:effectLst/>
                        </a:rPr>
                        <a:t>Online Service</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en-US" sz="700" dirty="0">
                          <a:effectLst/>
                        </a:rPr>
                        <a:t>+7( 7162) 93-41-51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Акан-серэ,113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27"/>
                  </a:ext>
                </a:extLst>
              </a:tr>
              <a:tr h="113100">
                <a:tc>
                  <a:txBody>
                    <a:bodyPr/>
                    <a:lstStyle/>
                    <a:p>
                      <a:pPr algn="ctr">
                        <a:lnSpc>
                          <a:spcPct val="107000"/>
                        </a:lnSpc>
                        <a:spcAft>
                          <a:spcPts val="0"/>
                        </a:spcAft>
                      </a:pPr>
                      <a:r>
                        <a:rPr lang="ru-RU" sz="700">
                          <a:effectLst/>
                        </a:rPr>
                        <a:t>28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Кульсары</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err="1">
                          <a:effectLst/>
                        </a:rPr>
                        <a:t>Атилла</a:t>
                      </a:r>
                      <a:r>
                        <a:rPr lang="ru-RU" sz="700" dirty="0">
                          <a:effectLst/>
                        </a:rPr>
                        <a:t> </a:t>
                      </a:r>
                      <a:r>
                        <a:rPr lang="ru-RU" sz="700" dirty="0" err="1">
                          <a:effectLst/>
                        </a:rPr>
                        <a:t>копмпьютерс</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+7( 71237) 5-69-41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9 участок</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28"/>
                  </a:ext>
                </a:extLst>
              </a:tr>
              <a:tr h="173507">
                <a:tc>
                  <a:txBody>
                    <a:bodyPr/>
                    <a:lstStyle/>
                    <a:p>
                      <a:pPr algn="ctr">
                        <a:lnSpc>
                          <a:spcPct val="107000"/>
                        </a:lnSpc>
                        <a:spcAft>
                          <a:spcPts val="0"/>
                        </a:spcAft>
                      </a:pPr>
                      <a:r>
                        <a:rPr lang="ru-RU" sz="700">
                          <a:effectLst/>
                        </a:rPr>
                        <a:t>29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Кызыл Орда</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Азия Связной</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(7242) 26-41-38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Токмаганбетова, 27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29"/>
                  </a:ext>
                </a:extLst>
              </a:tr>
              <a:tr h="173507">
                <a:tc>
                  <a:txBody>
                    <a:bodyPr/>
                    <a:lstStyle/>
                    <a:p>
                      <a:pPr algn="ctr">
                        <a:lnSpc>
                          <a:spcPct val="107000"/>
                        </a:lnSpc>
                        <a:spcAft>
                          <a:spcPts val="0"/>
                        </a:spcAft>
                      </a:pPr>
                      <a:r>
                        <a:rPr lang="ru-RU" sz="700">
                          <a:effectLst/>
                        </a:rPr>
                        <a:t>30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Петропавловск</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ВТИ Комплект</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+7 (7152) 46-44-40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Ул. Жумабаева, 151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30"/>
                  </a:ext>
                </a:extLst>
              </a:tr>
              <a:tr h="173507">
                <a:tc>
                  <a:txBody>
                    <a:bodyPr/>
                    <a:lstStyle/>
                    <a:p>
                      <a:pPr algn="ctr">
                        <a:lnSpc>
                          <a:spcPct val="107000"/>
                        </a:lnSpc>
                        <a:spcAft>
                          <a:spcPts val="0"/>
                        </a:spcAft>
                      </a:pPr>
                      <a:r>
                        <a:rPr lang="ru-RU" sz="700">
                          <a:effectLst/>
                        </a:rPr>
                        <a:t>31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Рудный</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en-US" sz="700">
                          <a:effectLst/>
                        </a:rPr>
                        <a:t>Point Computers</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en-US" sz="700">
                          <a:effectLst/>
                        </a:rPr>
                        <a:t>+7 (71431) 3-91-35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Ул. Горняков, 70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31"/>
                  </a:ext>
                </a:extLst>
              </a:tr>
              <a:tr h="173507">
                <a:tc>
                  <a:txBody>
                    <a:bodyPr/>
                    <a:lstStyle/>
                    <a:p>
                      <a:pPr algn="ctr">
                        <a:lnSpc>
                          <a:spcPct val="107000"/>
                        </a:lnSpc>
                        <a:spcAft>
                          <a:spcPts val="0"/>
                        </a:spcAft>
                      </a:pPr>
                      <a:r>
                        <a:rPr lang="ru-RU" sz="700">
                          <a:effectLst/>
                        </a:rPr>
                        <a:t>32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Туркистан</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ИП Ауезханова</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(701) 666-24-41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Ул. Кожанова, 45</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32"/>
                  </a:ext>
                </a:extLst>
              </a:tr>
              <a:tr h="173507">
                <a:tc>
                  <a:txBody>
                    <a:bodyPr/>
                    <a:lstStyle/>
                    <a:p>
                      <a:pPr algn="ctr">
                        <a:lnSpc>
                          <a:spcPct val="107000"/>
                        </a:lnSpc>
                        <a:spcAft>
                          <a:spcPts val="0"/>
                        </a:spcAft>
                      </a:pPr>
                      <a:r>
                        <a:rPr lang="ru-RU" sz="700">
                          <a:effectLst/>
                        </a:rPr>
                        <a:t>33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Уральск</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en-US" sz="700">
                          <a:effectLst/>
                        </a:rPr>
                        <a:t>AV SERVICE</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(7112) 93-99-89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Пр. Евразии, 46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33"/>
                  </a:ext>
                </a:extLst>
              </a:tr>
              <a:tr h="173507">
                <a:tc>
                  <a:txBody>
                    <a:bodyPr/>
                    <a:lstStyle/>
                    <a:p>
                      <a:pPr algn="ctr">
                        <a:lnSpc>
                          <a:spcPct val="107000"/>
                        </a:lnSpc>
                        <a:spcAft>
                          <a:spcPts val="0"/>
                        </a:spcAft>
                      </a:pPr>
                      <a:r>
                        <a:rPr lang="ru-RU" sz="700">
                          <a:effectLst/>
                        </a:rPr>
                        <a:t>34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Экибазтуз</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Техцентр Аверс</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(7187) 34-45-44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Ул. Ленина, 36А</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34"/>
                  </a:ext>
                </a:extLst>
              </a:tr>
              <a:tr h="173507">
                <a:tc>
                  <a:txBody>
                    <a:bodyPr/>
                    <a:lstStyle/>
                    <a:p>
                      <a:pPr algn="ctr">
                        <a:lnSpc>
                          <a:spcPct val="107000"/>
                        </a:lnSpc>
                        <a:spcAft>
                          <a:spcPts val="0"/>
                        </a:spcAft>
                      </a:pPr>
                      <a:r>
                        <a:rPr lang="ru-RU" sz="700">
                          <a:effectLst/>
                        </a:rPr>
                        <a:t>35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Усть-Каменогорск</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ТОО Фирма Кип</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a:effectLst/>
                        </a:rPr>
                        <a:t>+7 (7232) 76-52-72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tc>
                  <a:txBody>
                    <a:bodyPr/>
                    <a:lstStyle/>
                    <a:p>
                      <a:pPr algn="ctr">
                        <a:lnSpc>
                          <a:spcPct val="107000"/>
                        </a:lnSpc>
                        <a:spcAft>
                          <a:spcPts val="0"/>
                        </a:spcAft>
                      </a:pPr>
                      <a:r>
                        <a:rPr lang="ru-RU" sz="700" dirty="0">
                          <a:effectLst/>
                        </a:rPr>
                        <a:t>ул. Потанина 27\2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39" marR="65139" marT="0" marB="0" anchor="ctr"/>
                </a:tc>
                <a:extLst>
                  <a:ext uri="{0D108BD9-81ED-4DB2-BD59-A6C34878D82A}">
                    <a16:rowId xmlns:a16="http://schemas.microsoft.com/office/drawing/2014/main" val="10035"/>
                  </a:ext>
                </a:extLst>
              </a:tr>
            </a:tbl>
          </a:graphicData>
        </a:graphic>
      </p:graphicFrame>
      <p:grpSp>
        <p:nvGrpSpPr>
          <p:cNvPr id="6" name="Группа 5"/>
          <p:cNvGrpSpPr/>
          <p:nvPr/>
        </p:nvGrpSpPr>
        <p:grpSpPr>
          <a:xfrm>
            <a:off x="8770375" y="1073999"/>
            <a:ext cx="3056969" cy="5634306"/>
            <a:chOff x="6433871" y="908720"/>
            <a:chExt cx="2448272" cy="4968552"/>
          </a:xfrm>
          <a:solidFill>
            <a:srgbClr val="006FB5"/>
          </a:solidFill>
        </p:grpSpPr>
        <p:sp>
          <p:nvSpPr>
            <p:cNvPr id="7" name="Скругленный прямоугольник 13"/>
            <p:cNvSpPr/>
            <p:nvPr/>
          </p:nvSpPr>
          <p:spPr>
            <a:xfrm>
              <a:off x="6433871" y="908720"/>
              <a:ext cx="2448272" cy="4968552"/>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6610171" y="1105179"/>
              <a:ext cx="2142895" cy="4332980"/>
            </a:xfrm>
            <a:prstGeom prst="rect">
              <a:avLst/>
            </a:prstGeom>
            <a:grpFill/>
            <a:ln>
              <a:noFill/>
            </a:ln>
          </p:spPr>
          <p:txBody>
            <a:bodyPr wrap="square" rtlCol="0">
              <a:spAutoFit/>
            </a:bodyPr>
            <a:lstStyle/>
            <a:p>
              <a:r>
                <a:rPr lang="ru-RU"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Вся продукция </a:t>
              </a:r>
              <a:r>
                <a:rPr lang="en-US"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SVC</a:t>
              </a:r>
              <a:r>
                <a:rPr lang="ru-RU"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попадает под полное гарантийное и пост гарантийное обслуживание на всей территории Республики Казахстан. На данный момент существует 35 сервисных центров во всех крупных городах Казахстана. На складе компании всегда имеется сток запчастей, что обеспечивает осуществление ремонта в самые кратчайшие сроки. Все запчасти по регионам отправляются самолетом, что существенно сокращает срок ремонта оборудования и ожидания клиента. Клиенту не нужно отправлять ИБП в </a:t>
              </a:r>
              <a:r>
                <a:rPr lang="ru-RU" sz="12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Алмату</a:t>
              </a:r>
              <a:r>
                <a:rPr lang="ru-RU"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на ремонт, как у многих производителей, а лишь отнести в сервис-центр в своем городе. Долгая и плодотворная работа с крупнейшей компанией Казахстана по предоставлению сервис услуг </a:t>
              </a:r>
              <a:r>
                <a:rPr lang="ru-RU" sz="12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Алси</a:t>
              </a:r>
              <a:r>
                <a:rPr lang="ru-RU"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говорит о том, что качество и сборка продукции </a:t>
              </a:r>
              <a:r>
                <a:rPr lang="en-US"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SVC </a:t>
              </a:r>
              <a:r>
                <a:rPr lang="ru-RU"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соответствует международному стандарту качества.</a:t>
              </a:r>
            </a:p>
          </p:txBody>
        </p:sp>
      </p:grpSp>
      <p:sp>
        <p:nvSpPr>
          <p:cNvPr id="12" name="TextBox 11"/>
          <p:cNvSpPr txBox="1"/>
          <p:nvPr/>
        </p:nvSpPr>
        <p:spPr>
          <a:xfrm>
            <a:off x="2285970" y="580618"/>
            <a:ext cx="5976664"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Сервисные центры</a:t>
            </a:r>
          </a:p>
        </p:txBody>
      </p:sp>
    </p:spTree>
    <p:extLst>
      <p:ext uri="{BB962C8B-B14F-4D97-AF65-F5344CB8AC3E}">
        <p14:creationId xmlns:p14="http://schemas.microsoft.com/office/powerpoint/2010/main" val="268331404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394" y="1446644"/>
            <a:ext cx="1582943" cy="2318559"/>
          </a:xfrm>
          <a:prstGeom prst="rect">
            <a:avLst/>
          </a:prstGeom>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4935" y="1411210"/>
            <a:ext cx="1685864" cy="2318559"/>
          </a:xfrm>
          <a:prstGeom prst="rect">
            <a:avLst/>
          </a:prstGeom>
        </p:spPr>
      </p:pic>
      <p:pic>
        <p:nvPicPr>
          <p:cNvPr id="7" name="Рисунок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9832" y="1411210"/>
            <a:ext cx="1655372" cy="233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66927" y="3843291"/>
            <a:ext cx="1733955" cy="25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48748" y="3932531"/>
            <a:ext cx="1665308" cy="236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99464" y="3932531"/>
            <a:ext cx="1715823" cy="236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Объект 1"/>
          <p:cNvGraphicFramePr>
            <a:graphicFrameLocks noChangeAspect="1"/>
          </p:cNvGraphicFramePr>
          <p:nvPr>
            <p:extLst>
              <p:ext uri="{D42A27DB-BD31-4B8C-83A1-F6EECF244321}">
                <p14:modId xmlns:p14="http://schemas.microsoft.com/office/powerpoint/2010/main" val="1219626070"/>
              </p:ext>
            </p:extLst>
          </p:nvPr>
        </p:nvGraphicFramePr>
        <p:xfrm>
          <a:off x="892394" y="3765203"/>
          <a:ext cx="1582943" cy="2548062"/>
        </p:xfrm>
        <a:graphic>
          <a:graphicData uri="http://schemas.openxmlformats.org/presentationml/2006/ole">
            <mc:AlternateContent xmlns:mc="http://schemas.openxmlformats.org/markup-compatibility/2006">
              <mc:Choice xmlns:v="urn:schemas-microsoft-com:vml" Requires="v">
                <p:oleObj spid="_x0000_s1160" name="Acrobat Document" r:id="rId11" imgW="5667139" imgH="8019997" progId="AcroExch.Document.11">
                  <p:embed/>
                </p:oleObj>
              </mc:Choice>
              <mc:Fallback>
                <p:oleObj name="Acrobat Document" r:id="rId11" imgW="5667139" imgH="8019997" progId="AcroExch.Document.11">
                  <p:embed/>
                  <p:pic>
                    <p:nvPicPr>
                      <p:cNvPr id="11273" name="Объект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2394" y="3765203"/>
                        <a:ext cx="1582943" cy="2548062"/>
                      </a:xfrm>
                      <a:prstGeom prst="rect">
                        <a:avLst/>
                      </a:prstGeom>
                      <a:noFill/>
                      <a:ln>
                        <a:noFill/>
                      </a:ln>
                    </p:spPr>
                  </p:pic>
                </p:oleObj>
              </mc:Fallback>
            </mc:AlternateContent>
          </a:graphicData>
        </a:graphic>
      </p:graphicFrame>
      <p:sp>
        <p:nvSpPr>
          <p:cNvPr id="17" name="Заголовок 1"/>
          <p:cNvSpPr txBox="1">
            <a:spLocks/>
          </p:cNvSpPr>
          <p:nvPr/>
        </p:nvSpPr>
        <p:spPr bwMode="auto">
          <a:xfrm>
            <a:off x="411374" y="-71404"/>
            <a:ext cx="822960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l">
              <a:defRPr/>
            </a:pPr>
            <a:endParaRPr lang="ru-RU" sz="2000" dirty="0">
              <a:solidFill>
                <a:schemeClr val="bg1">
                  <a:lumMod val="50000"/>
                </a:schemeClr>
              </a:solidFill>
            </a:endParaRPr>
          </a:p>
        </p:txBody>
      </p:sp>
      <p:pic>
        <p:nvPicPr>
          <p:cNvPr id="5" name="Рисунок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38363" y="1431131"/>
            <a:ext cx="1665308" cy="2318489"/>
          </a:xfrm>
          <a:prstGeom prst="rect">
            <a:avLst/>
          </a:prstGeom>
        </p:spPr>
      </p:pic>
      <p:sp>
        <p:nvSpPr>
          <p:cNvPr id="19" name="TextBox 18"/>
          <p:cNvSpPr txBox="1"/>
          <p:nvPr/>
        </p:nvSpPr>
        <p:spPr>
          <a:xfrm>
            <a:off x="2285969" y="580618"/>
            <a:ext cx="7587907" cy="400110"/>
          </a:xfrm>
          <a:prstGeom prst="rect">
            <a:avLst/>
          </a:prstGeom>
          <a:noFill/>
        </p:spPr>
        <p:txBody>
          <a:bodyPr wrap="square" rtlCol="0">
            <a:spAutoFit/>
          </a:bodyPr>
          <a:lstStyle/>
          <a:p>
            <a:r>
              <a:rPr lang="ru-RU" sz="2000" b="1" dirty="0">
                <a:latin typeface="Roboto" panose="02000000000000000000" pitchFamily="2" charset="0"/>
                <a:ea typeface="Roboto" panose="02000000000000000000" pitchFamily="2" charset="0"/>
                <a:cs typeface="Roboto" panose="02000000000000000000" pitchFamily="2" charset="0"/>
              </a:rPr>
              <a:t>Регистрационные сертификаты и письма благодарности</a:t>
            </a:r>
          </a:p>
        </p:txBody>
      </p:sp>
    </p:spTree>
    <p:extLst>
      <p:ext uri="{BB962C8B-B14F-4D97-AF65-F5344CB8AC3E}">
        <p14:creationId xmlns:p14="http://schemas.microsoft.com/office/powerpoint/2010/main" val="263704227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7" name="Заголовок 1"/>
          <p:cNvSpPr txBox="1">
            <a:spLocks/>
          </p:cNvSpPr>
          <p:nvPr/>
        </p:nvSpPr>
        <p:spPr bwMode="auto">
          <a:xfrm>
            <a:off x="424055" y="-120446"/>
            <a:ext cx="8643849"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l">
              <a:defRPr/>
            </a:pPr>
            <a:endParaRPr lang="ru-RU" sz="2000" dirty="0">
              <a:solidFill>
                <a:schemeClr val="bg1">
                  <a:lumMod val="50000"/>
                </a:schemeClr>
              </a:solidFill>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7092" y="1920039"/>
            <a:ext cx="1430533" cy="502062"/>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6549" y="1886827"/>
            <a:ext cx="968320" cy="532576"/>
          </a:xfrm>
          <a:prstGeom prst="rect">
            <a:avLst/>
          </a:prstGeom>
        </p:spPr>
      </p:pic>
      <p:pic>
        <p:nvPicPr>
          <p:cNvPr id="10" name="Рисунок 9"/>
          <p:cNvPicPr>
            <a:picLocks noChangeAspect="1"/>
          </p:cNvPicPr>
          <p:nvPr/>
        </p:nvPicPr>
        <p:blipFill>
          <a:blip r:embed="rId6"/>
          <a:stretch>
            <a:fillRect/>
          </a:stretch>
        </p:blipFill>
        <p:spPr>
          <a:xfrm>
            <a:off x="3340514" y="2985114"/>
            <a:ext cx="1739400" cy="532051"/>
          </a:xfrm>
          <a:prstGeom prst="rect">
            <a:avLst/>
          </a:prstGeom>
        </p:spPr>
      </p:pic>
      <p:pic>
        <p:nvPicPr>
          <p:cNvPr id="11" name="Рисунок 10"/>
          <p:cNvPicPr>
            <a:picLocks noChangeAspect="1"/>
          </p:cNvPicPr>
          <p:nvPr/>
        </p:nvPicPr>
        <p:blipFill>
          <a:blip r:embed="rId7"/>
          <a:stretch>
            <a:fillRect/>
          </a:stretch>
        </p:blipFill>
        <p:spPr>
          <a:xfrm>
            <a:off x="5654800" y="3096387"/>
            <a:ext cx="1897052" cy="345560"/>
          </a:xfrm>
          <a:prstGeom prst="rect">
            <a:avLst/>
          </a:prstGeom>
        </p:spPr>
      </p:pic>
      <p:pic>
        <p:nvPicPr>
          <p:cNvPr id="12" name="Рисунок 11"/>
          <p:cNvPicPr>
            <a:picLocks noChangeAspect="1"/>
          </p:cNvPicPr>
          <p:nvPr/>
        </p:nvPicPr>
        <p:blipFill>
          <a:blip r:embed="rId8"/>
          <a:stretch>
            <a:fillRect/>
          </a:stretch>
        </p:blipFill>
        <p:spPr>
          <a:xfrm>
            <a:off x="8100709" y="3050513"/>
            <a:ext cx="1760517" cy="485040"/>
          </a:xfrm>
          <a:prstGeom prst="rect">
            <a:avLst/>
          </a:prstGeom>
        </p:spPr>
      </p:pic>
      <p:pic>
        <p:nvPicPr>
          <p:cNvPr id="16" name="Рисунок 15"/>
          <p:cNvPicPr>
            <a:picLocks noChangeAspect="1"/>
          </p:cNvPicPr>
          <p:nvPr/>
        </p:nvPicPr>
        <p:blipFill>
          <a:blip r:embed="rId9"/>
          <a:stretch>
            <a:fillRect/>
          </a:stretch>
        </p:blipFill>
        <p:spPr>
          <a:xfrm>
            <a:off x="812510" y="1986035"/>
            <a:ext cx="2242734" cy="400488"/>
          </a:xfrm>
          <a:prstGeom prst="rect">
            <a:avLst/>
          </a:prstGeom>
        </p:spPr>
      </p:pic>
      <p:pic>
        <p:nvPicPr>
          <p:cNvPr id="18" name="Рисунок 17"/>
          <p:cNvPicPr>
            <a:picLocks noChangeAspect="1"/>
          </p:cNvPicPr>
          <p:nvPr/>
        </p:nvPicPr>
        <p:blipFill>
          <a:blip r:embed="rId10"/>
          <a:stretch>
            <a:fillRect/>
          </a:stretch>
        </p:blipFill>
        <p:spPr>
          <a:xfrm>
            <a:off x="5245754" y="1947094"/>
            <a:ext cx="2076335" cy="576349"/>
          </a:xfrm>
          <a:prstGeom prst="rect">
            <a:avLst/>
          </a:prstGeom>
        </p:spPr>
      </p:pic>
      <p:pic>
        <p:nvPicPr>
          <p:cNvPr id="22" name="Рисунок 21"/>
          <p:cNvPicPr>
            <a:picLocks noChangeAspect="1"/>
          </p:cNvPicPr>
          <p:nvPr/>
        </p:nvPicPr>
        <p:blipFill>
          <a:blip r:embed="rId11"/>
          <a:stretch>
            <a:fillRect/>
          </a:stretch>
        </p:blipFill>
        <p:spPr>
          <a:xfrm>
            <a:off x="9236429" y="1920040"/>
            <a:ext cx="1408221" cy="630458"/>
          </a:xfrm>
          <a:prstGeom prst="rect">
            <a:avLst/>
          </a:prstGeom>
        </p:spPr>
      </p:pic>
      <p:pic>
        <p:nvPicPr>
          <p:cNvPr id="2" name="Рисунок 1"/>
          <p:cNvPicPr>
            <a:picLocks noChangeAspect="1"/>
          </p:cNvPicPr>
          <p:nvPr/>
        </p:nvPicPr>
        <p:blipFill>
          <a:blip r:embed="rId12"/>
          <a:stretch>
            <a:fillRect/>
          </a:stretch>
        </p:blipFill>
        <p:spPr>
          <a:xfrm>
            <a:off x="892393" y="3039777"/>
            <a:ext cx="2056441" cy="477388"/>
          </a:xfrm>
          <a:prstGeom prst="rect">
            <a:avLst/>
          </a:prstGeom>
        </p:spPr>
      </p:pic>
      <p:sp>
        <p:nvSpPr>
          <p:cNvPr id="20" name="TextBox 19"/>
          <p:cNvSpPr txBox="1"/>
          <p:nvPr/>
        </p:nvSpPr>
        <p:spPr>
          <a:xfrm>
            <a:off x="2285970" y="580618"/>
            <a:ext cx="5919568" cy="400110"/>
          </a:xfrm>
          <a:prstGeom prst="rect">
            <a:avLst/>
          </a:prstGeom>
          <a:noFill/>
        </p:spPr>
        <p:txBody>
          <a:bodyPr wrap="square" rtlCol="0">
            <a:spAutoFit/>
          </a:bodyPr>
          <a:lstStyle/>
          <a:p>
            <a:r>
              <a:rPr lang="en-US" sz="2000" b="1" dirty="0">
                <a:latin typeface="Roboto" panose="02000000000000000000" pitchFamily="2" charset="0"/>
                <a:ea typeface="Roboto" panose="02000000000000000000" pitchFamily="2" charset="0"/>
                <a:cs typeface="Roboto" panose="02000000000000000000" pitchFamily="2" charset="0"/>
              </a:rPr>
              <a:t>Biggest retail shops which sell SVC products</a:t>
            </a:r>
            <a:endParaRPr lang="ru-RU" sz="2000"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8156945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8652" y="397195"/>
            <a:ext cx="7115795" cy="6104305"/>
          </a:xfrm>
          <a:prstGeom prst="rect">
            <a:avLst/>
          </a:prstGeom>
        </p:spPr>
      </p:pic>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394" y="501979"/>
            <a:ext cx="1151853" cy="457450"/>
          </a:xfrm>
          <a:prstGeom prst="rect">
            <a:avLst/>
          </a:prstGeom>
        </p:spPr>
      </p:pic>
      <p:sp>
        <p:nvSpPr>
          <p:cNvPr id="7" name="Заголовок 1"/>
          <p:cNvSpPr txBox="1">
            <a:spLocks/>
          </p:cNvSpPr>
          <p:nvPr/>
        </p:nvSpPr>
        <p:spPr bwMode="auto">
          <a:xfrm>
            <a:off x="376333" y="-68940"/>
            <a:ext cx="822960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l">
              <a:defRPr/>
            </a:pPr>
            <a:endParaRPr lang="ru-RU" sz="2000" dirty="0">
              <a:solidFill>
                <a:schemeClr val="bg1">
                  <a:lumMod val="50000"/>
                </a:schemeClr>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199" y="3749895"/>
            <a:ext cx="2002101" cy="984640"/>
          </a:xfrm>
          <a:prstGeom prst="rect">
            <a:avLst/>
          </a:prstGeom>
        </p:spPr>
      </p:pic>
      <p:pic>
        <p:nvPicPr>
          <p:cNvPr id="23" name="Рисунок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6619" y="4068704"/>
            <a:ext cx="952500" cy="361950"/>
          </a:xfrm>
          <a:prstGeom prst="rect">
            <a:avLst/>
          </a:prstGeom>
        </p:spPr>
      </p:pic>
      <p:pic>
        <p:nvPicPr>
          <p:cNvPr id="24" name="Рисунок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8854" y="2954033"/>
            <a:ext cx="2138454" cy="712818"/>
          </a:xfrm>
          <a:prstGeom prst="rect">
            <a:avLst/>
          </a:prstGeom>
        </p:spPr>
      </p:pic>
      <p:pic>
        <p:nvPicPr>
          <p:cNvPr id="27" name="Рисунок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699" y="2964580"/>
            <a:ext cx="1248127" cy="620281"/>
          </a:xfrm>
          <a:prstGeom prst="rect">
            <a:avLst/>
          </a:prstGeom>
        </p:spPr>
      </p:pic>
      <p:pic>
        <p:nvPicPr>
          <p:cNvPr id="28" name="Рисунок 27"/>
          <p:cNvPicPr>
            <a:picLocks noChangeAspect="1"/>
          </p:cNvPicPr>
          <p:nvPr/>
        </p:nvPicPr>
        <p:blipFill>
          <a:blip r:embed="rId8"/>
          <a:stretch>
            <a:fillRect/>
          </a:stretch>
        </p:blipFill>
        <p:spPr>
          <a:xfrm>
            <a:off x="1119699" y="1950543"/>
            <a:ext cx="1524846" cy="470431"/>
          </a:xfrm>
          <a:prstGeom prst="rect">
            <a:avLst/>
          </a:prstGeom>
        </p:spPr>
      </p:pic>
      <p:pic>
        <p:nvPicPr>
          <p:cNvPr id="29" name="Рисунок 28"/>
          <p:cNvPicPr>
            <a:picLocks noChangeAspect="1"/>
          </p:cNvPicPr>
          <p:nvPr/>
        </p:nvPicPr>
        <p:blipFill>
          <a:blip r:embed="rId9"/>
          <a:stretch>
            <a:fillRect/>
          </a:stretch>
        </p:blipFill>
        <p:spPr>
          <a:xfrm>
            <a:off x="6554421" y="1844218"/>
            <a:ext cx="2051512" cy="729427"/>
          </a:xfrm>
          <a:prstGeom prst="rect">
            <a:avLst/>
          </a:prstGeom>
        </p:spPr>
      </p:pic>
      <p:pic>
        <p:nvPicPr>
          <p:cNvPr id="30" name="Рисунок 29"/>
          <p:cNvPicPr>
            <a:picLocks noChangeAspect="1"/>
          </p:cNvPicPr>
          <p:nvPr/>
        </p:nvPicPr>
        <p:blipFill>
          <a:blip r:embed="rId10"/>
          <a:stretch>
            <a:fillRect/>
          </a:stretch>
        </p:blipFill>
        <p:spPr>
          <a:xfrm>
            <a:off x="9115191" y="1970472"/>
            <a:ext cx="1524846" cy="530918"/>
          </a:xfrm>
          <a:prstGeom prst="rect">
            <a:avLst/>
          </a:prstGeom>
        </p:spPr>
      </p:pic>
      <p:pic>
        <p:nvPicPr>
          <p:cNvPr id="31" name="Рисунок 30"/>
          <p:cNvPicPr>
            <a:picLocks noChangeAspect="1"/>
          </p:cNvPicPr>
          <p:nvPr/>
        </p:nvPicPr>
        <p:blipFill>
          <a:blip r:embed="rId11"/>
          <a:stretch>
            <a:fillRect/>
          </a:stretch>
        </p:blipFill>
        <p:spPr>
          <a:xfrm>
            <a:off x="3482121" y="3964670"/>
            <a:ext cx="1771897" cy="733527"/>
          </a:xfrm>
          <a:prstGeom prst="rect">
            <a:avLst/>
          </a:prstGeom>
        </p:spPr>
      </p:pic>
      <p:pic>
        <p:nvPicPr>
          <p:cNvPr id="32" name="Рисунок 31"/>
          <p:cNvPicPr>
            <a:picLocks noChangeAspect="1"/>
          </p:cNvPicPr>
          <p:nvPr/>
        </p:nvPicPr>
        <p:blipFill>
          <a:blip r:embed="rId12"/>
          <a:stretch>
            <a:fillRect/>
          </a:stretch>
        </p:blipFill>
        <p:spPr>
          <a:xfrm>
            <a:off x="7345650" y="4019349"/>
            <a:ext cx="1852628" cy="482096"/>
          </a:xfrm>
          <a:prstGeom prst="rect">
            <a:avLst/>
          </a:prstGeom>
        </p:spPr>
      </p:pic>
      <p:pic>
        <p:nvPicPr>
          <p:cNvPr id="35" name="Рисунок 34"/>
          <p:cNvPicPr>
            <a:picLocks noChangeAspect="1"/>
          </p:cNvPicPr>
          <p:nvPr/>
        </p:nvPicPr>
        <p:blipFill>
          <a:blip r:embed="rId13"/>
          <a:stretch>
            <a:fillRect/>
          </a:stretch>
        </p:blipFill>
        <p:spPr>
          <a:xfrm>
            <a:off x="3291745" y="1958465"/>
            <a:ext cx="1076325" cy="542925"/>
          </a:xfrm>
          <a:prstGeom prst="rect">
            <a:avLst/>
          </a:prstGeom>
        </p:spPr>
      </p:pic>
      <p:pic>
        <p:nvPicPr>
          <p:cNvPr id="36" name="Рисунок 35"/>
          <p:cNvPicPr>
            <a:picLocks noChangeAspect="1"/>
          </p:cNvPicPr>
          <p:nvPr/>
        </p:nvPicPr>
        <p:blipFill>
          <a:blip r:embed="rId14"/>
          <a:stretch>
            <a:fillRect/>
          </a:stretch>
        </p:blipFill>
        <p:spPr>
          <a:xfrm>
            <a:off x="8559031" y="2964580"/>
            <a:ext cx="2009775" cy="581025"/>
          </a:xfrm>
          <a:prstGeom prst="rect">
            <a:avLst/>
          </a:prstGeom>
        </p:spPr>
      </p:pic>
      <p:pic>
        <p:nvPicPr>
          <p:cNvPr id="37" name="Рисунок 36"/>
          <p:cNvPicPr>
            <a:picLocks noChangeAspect="1"/>
          </p:cNvPicPr>
          <p:nvPr/>
        </p:nvPicPr>
        <p:blipFill>
          <a:blip r:embed="rId15"/>
          <a:stretch>
            <a:fillRect/>
          </a:stretch>
        </p:blipFill>
        <p:spPr>
          <a:xfrm>
            <a:off x="5015270" y="2047310"/>
            <a:ext cx="1095528" cy="323895"/>
          </a:xfrm>
          <a:prstGeom prst="rect">
            <a:avLst/>
          </a:prstGeom>
        </p:spPr>
      </p:pic>
      <p:pic>
        <p:nvPicPr>
          <p:cNvPr id="2" name="Рисунок 1"/>
          <p:cNvPicPr>
            <a:picLocks noChangeAspect="1"/>
          </p:cNvPicPr>
          <p:nvPr/>
        </p:nvPicPr>
        <p:blipFill>
          <a:blip r:embed="rId16"/>
          <a:stretch>
            <a:fillRect/>
          </a:stretch>
        </p:blipFill>
        <p:spPr>
          <a:xfrm>
            <a:off x="3001898" y="2965157"/>
            <a:ext cx="2190750" cy="619125"/>
          </a:xfrm>
          <a:prstGeom prst="rect">
            <a:avLst/>
          </a:prstGeom>
        </p:spPr>
      </p:pic>
      <p:sp>
        <p:nvSpPr>
          <p:cNvPr id="25" name="TextBox 24"/>
          <p:cNvSpPr txBox="1"/>
          <p:nvPr/>
        </p:nvSpPr>
        <p:spPr>
          <a:xfrm>
            <a:off x="2285970" y="580618"/>
            <a:ext cx="5919568" cy="400110"/>
          </a:xfrm>
          <a:prstGeom prst="rect">
            <a:avLst/>
          </a:prstGeom>
          <a:noFill/>
        </p:spPr>
        <p:txBody>
          <a:bodyPr wrap="square" rtlCol="0">
            <a:spAutoFit/>
          </a:bodyPr>
          <a:lstStyle/>
          <a:p>
            <a:r>
              <a:rPr lang="en-US" sz="2000" b="1" dirty="0">
                <a:latin typeface="Roboto" panose="02000000000000000000" pitchFamily="2" charset="0"/>
                <a:ea typeface="Roboto" panose="02000000000000000000" pitchFamily="2" charset="0"/>
                <a:cs typeface="Roboto" panose="02000000000000000000" pitchFamily="2" charset="0"/>
              </a:rPr>
              <a:t>Biggest internet stores, which sell SVC products</a:t>
            </a:r>
            <a:endParaRPr lang="ru-RU" sz="2000"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789609359"/>
      </p:ext>
    </p:extLst>
  </p:cSld>
  <p:clrMapOvr>
    <a:masterClrMapping/>
  </p:clrMapOvr>
  <p:transition spd="slow">
    <p:wipe/>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4011</TotalTime>
  <Words>5258</Words>
  <Application>Microsoft Office PowerPoint</Application>
  <PresentationFormat>Широкоэкранный</PresentationFormat>
  <Paragraphs>551</Paragraphs>
  <Slides>57</Slides>
  <Notes>45</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1</vt:i4>
      </vt:variant>
      <vt:variant>
        <vt:lpstr>Заголовки слайдов</vt:lpstr>
      </vt:variant>
      <vt:variant>
        <vt:i4>57</vt:i4>
      </vt:variant>
    </vt:vector>
  </HeadingPairs>
  <TitlesOfParts>
    <vt:vector size="65" baseType="lpstr">
      <vt:lpstr>Roboto</vt:lpstr>
      <vt:lpstr>Calibri</vt:lpstr>
      <vt:lpstr>Calibri Light</vt:lpstr>
      <vt:lpstr>Arial</vt:lpstr>
      <vt:lpstr>Roboto Light</vt:lpstr>
      <vt:lpstr>Times New Roman</vt:lpstr>
      <vt:lpstr>Тема Office</vt:lpstr>
      <vt:lpstr>Acrobat Document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Yakushev Vassiliy (Якушев Василий)</dc:creator>
  <cp:lastModifiedBy>Stoyko Anton (Стойко Антон)</cp:lastModifiedBy>
  <cp:revision>191</cp:revision>
  <dcterms:created xsi:type="dcterms:W3CDTF">2016-07-22T04:38:54Z</dcterms:created>
  <dcterms:modified xsi:type="dcterms:W3CDTF">2020-06-18T12:53:33Z</dcterms:modified>
</cp:coreProperties>
</file>